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9" r:id="rId2"/>
    <p:sldId id="374" r:id="rId3"/>
    <p:sldId id="377" r:id="rId4"/>
    <p:sldId id="371" r:id="rId5"/>
    <p:sldId id="372" r:id="rId6"/>
    <p:sldId id="362" r:id="rId7"/>
    <p:sldId id="370" r:id="rId8"/>
    <p:sldId id="376" r:id="rId9"/>
    <p:sldId id="375" r:id="rId10"/>
    <p:sldId id="257" r:id="rId11"/>
    <p:sldId id="373" r:id="rId12"/>
  </p:sldIdLst>
  <p:sldSz cx="9144000" cy="6858000" type="screen4x3"/>
  <p:notesSz cx="6858000" cy="99472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024A"/>
    <a:srgbClr val="7F7F7F"/>
    <a:srgbClr val="D9D9D9"/>
    <a:srgbClr val="7030A0"/>
    <a:srgbClr val="D1D1F0"/>
    <a:srgbClr val="B9A8F6"/>
    <a:srgbClr val="A1D3FD"/>
    <a:srgbClr val="EEA4FA"/>
    <a:srgbClr val="B2B2B2"/>
    <a:srgbClr val="340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88258" autoAdjust="0"/>
  </p:normalViewPr>
  <p:slideViewPr>
    <p:cSldViewPr>
      <p:cViewPr varScale="1">
        <p:scale>
          <a:sx n="113" d="100"/>
          <a:sy n="113" d="100"/>
        </p:scale>
        <p:origin x="154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200" y="-96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87AC710-00DD-4ABA-9009-2C0BB6C8DC71}" type="datetimeFigureOut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2876502-E276-41B3-B74D-A754C1D562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535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072CA5B-DF69-439B-B3C4-572ECD648125}" type="datetimeFigureOut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24400"/>
            <a:ext cx="5486400" cy="44767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80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800"/>
            <a:ext cx="29718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E33917E-E3B9-476C-BBCC-B94FCD49C8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979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光动力疗法</a:t>
            </a:r>
            <a:r>
              <a:rPr lang="en-US" altLang="zh-CN" dirty="0" smtClean="0"/>
              <a:t>----301</a:t>
            </a:r>
            <a:r>
              <a:rPr lang="zh-CN" altLang="en-US" dirty="0" smtClean="0"/>
              <a:t>总医院院士： 顾瑛 </a:t>
            </a:r>
            <a:r>
              <a:rPr lang="en-US" altLang="zh-CN" dirty="0" smtClean="0"/>
              <a:t>---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OCT</a:t>
            </a:r>
            <a:r>
              <a:rPr lang="zh-CN" altLang="en-US" dirty="0" smtClean="0"/>
              <a:t>可以对角膜分层， 弱激光及治疗 无创光疗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交叉学科就是要很长时间的积累 </a:t>
            </a:r>
            <a:r>
              <a:rPr lang="zh-CN" altLang="en-US" baseline="0" dirty="0" smtClean="0"/>
              <a:t> 。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3917E-E3B9-476C-BBCC-B94FCD49C8D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228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3917E-E3B9-476C-BBCC-B94FCD49C8D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55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3917E-E3B9-476C-BBCC-B94FCD49C8D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77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Q</a:t>
            </a:r>
            <a:r>
              <a:rPr lang="zh-CN" altLang="en-US" dirty="0"/>
              <a:t>：多模的意义是什么</a:t>
            </a:r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9DB629D-9E29-4B4A-ABAF-0E42EAE9074C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950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33917E-E3B9-476C-BBCC-B94FCD49C8D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2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:\范真诚\实验室工作\2015博资考\准备资料\研究计划\博资考答辩PPT\版式\pptdesign_ver3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 baseline="0">
                <a:solidFill>
                  <a:srgbClr val="81429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3200">
                <a:solidFill>
                  <a:srgbClr val="81429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650143D7-F89E-4388-98F1-BCCBB5A8A878}" type="datetime1">
              <a:rPr lang="zh-CN" altLang="en-US"/>
              <a:pPr>
                <a:defRPr/>
              </a:pPr>
              <a:t>2018/2/26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FAC48C-955F-4182-A600-296EEDDE9A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44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E9E63-E6F9-4E59-92B3-7E389E366E1D}" type="datetime1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91DF4-4DEE-4E9E-8598-30F38992BDAA}" type="slidenum">
              <a:rPr lang="zh-CN" altLang="en-US"/>
              <a:pPr/>
              <a:t>‹#›</a:t>
            </a:fld>
            <a:endParaRPr lang="zh-CN" altLang="en-US"/>
          </a:p>
        </p:txBody>
      </p:sp>
      <p:grpSp>
        <p:nvGrpSpPr>
          <p:cNvPr id="5" name="组合 20"/>
          <p:cNvGrpSpPr>
            <a:grpSpLocks/>
          </p:cNvGrpSpPr>
          <p:nvPr userDrawn="1"/>
        </p:nvGrpSpPr>
        <p:grpSpPr bwMode="auto">
          <a:xfrm>
            <a:off x="1509713" y="1976438"/>
            <a:ext cx="6759575" cy="762000"/>
            <a:chOff x="2127250" y="2118983"/>
            <a:chExt cx="6759908" cy="762000"/>
          </a:xfrm>
        </p:grpSpPr>
        <p:sp>
          <p:nvSpPr>
            <p:cNvPr id="6" name="矩形 7"/>
            <p:cNvSpPr/>
            <p:nvPr>
              <p:custDataLst>
                <p:tags r:id="rId17"/>
              </p:custDataLst>
            </p:nvPr>
          </p:nvSpPr>
          <p:spPr>
            <a:xfrm>
              <a:off x="2713066" y="2118983"/>
              <a:ext cx="6174092" cy="76200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34255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7 w 2520280"/>
                <a:gd name="connsiteY4" fmla="*/ 6036 h 1872208"/>
                <a:gd name="connsiteX5" fmla="*/ 0 w 2520280"/>
                <a:gd name="connsiteY5" fmla="*/ 0 h 1872208"/>
                <a:gd name="connsiteX0" fmla="*/ 0 w 2520280"/>
                <a:gd name="connsiteY0" fmla="*/ 1890314 h 1890314"/>
                <a:gd name="connsiteX1" fmla="*/ 2520280 w 2520280"/>
                <a:gd name="connsiteY1" fmla="*/ 1890314 h 1890314"/>
                <a:gd name="connsiteX2" fmla="*/ 0 w 2520280"/>
                <a:gd name="connsiteY2" fmla="*/ 1890314 h 1890314"/>
                <a:gd name="connsiteX3" fmla="*/ 0 w 2520280"/>
                <a:gd name="connsiteY3" fmla="*/ 18106 h 1890314"/>
                <a:gd name="connsiteX4" fmla="*/ 53304 w 2520280"/>
                <a:gd name="connsiteY4" fmla="*/ 0 h 1890314"/>
                <a:gd name="connsiteX5" fmla="*/ 0 w 2520280"/>
                <a:gd name="connsiteY5" fmla="*/ 18106 h 1890314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6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sq" cmpd="sng" algn="ctr">
              <a:solidFill>
                <a:srgbClr val="DDDDDD"/>
              </a:solidFill>
              <a:prstDash val="solid"/>
              <a:bevel/>
            </a:ln>
            <a:effectLst/>
          </p:spPr>
          <p:txBody>
            <a:bodyPr lIns="324000" tIns="0" rIns="108000" bIns="144000" anchor="b"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项目立项依据</a:t>
              </a:r>
            </a:p>
          </p:txBody>
        </p:sp>
        <p:sp>
          <p:nvSpPr>
            <p:cNvPr id="7" name="任意多边形 6"/>
            <p:cNvSpPr/>
            <p:nvPr>
              <p:custDataLst>
                <p:tags r:id="rId18"/>
              </p:custDataLst>
            </p:nvPr>
          </p:nvSpPr>
          <p:spPr>
            <a:xfrm>
              <a:off x="2127250" y="2279320"/>
              <a:ext cx="549302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18000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>
                  <a:solidFill>
                    <a:srgbClr val="FFFFFF"/>
                  </a:solidFill>
                  <a:latin typeface="Calibri" panose="020F0502020204030204"/>
                </a:rPr>
                <a:t>01</a:t>
              </a:r>
              <a:endParaRPr lang="zh-CN" altLang="en-US" sz="20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9"/>
              </p:custDataLst>
            </p:nvPr>
          </p:nvSpPr>
          <p:spPr>
            <a:xfrm>
              <a:off x="2527320" y="2260270"/>
              <a:ext cx="163520" cy="1682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216000" rIns="18000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组合 22"/>
          <p:cNvGrpSpPr>
            <a:grpSpLocks/>
          </p:cNvGrpSpPr>
          <p:nvPr userDrawn="1"/>
        </p:nvGrpSpPr>
        <p:grpSpPr bwMode="auto">
          <a:xfrm>
            <a:off x="1500188" y="3435350"/>
            <a:ext cx="6769100" cy="769938"/>
            <a:chOff x="2127250" y="4895850"/>
            <a:chExt cx="6768752" cy="769938"/>
          </a:xfrm>
        </p:grpSpPr>
        <p:sp>
          <p:nvSpPr>
            <p:cNvPr id="10" name="矩形 7"/>
            <p:cNvSpPr/>
            <p:nvPr>
              <p:custDataLst>
                <p:tags r:id="rId14"/>
              </p:custDataLst>
            </p:nvPr>
          </p:nvSpPr>
          <p:spPr>
            <a:xfrm>
              <a:off x="2713007" y="4895850"/>
              <a:ext cx="6182995" cy="76200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34255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7 w 2520280"/>
                <a:gd name="connsiteY4" fmla="*/ 6036 h 1872208"/>
                <a:gd name="connsiteX5" fmla="*/ 0 w 2520280"/>
                <a:gd name="connsiteY5" fmla="*/ 0 h 1872208"/>
                <a:gd name="connsiteX0" fmla="*/ 0 w 2520280"/>
                <a:gd name="connsiteY0" fmla="*/ 1890314 h 1890314"/>
                <a:gd name="connsiteX1" fmla="*/ 2520280 w 2520280"/>
                <a:gd name="connsiteY1" fmla="*/ 1890314 h 1890314"/>
                <a:gd name="connsiteX2" fmla="*/ 0 w 2520280"/>
                <a:gd name="connsiteY2" fmla="*/ 1890314 h 1890314"/>
                <a:gd name="connsiteX3" fmla="*/ 0 w 2520280"/>
                <a:gd name="connsiteY3" fmla="*/ 18106 h 1890314"/>
                <a:gd name="connsiteX4" fmla="*/ 53304 w 2520280"/>
                <a:gd name="connsiteY4" fmla="*/ 0 h 1890314"/>
                <a:gd name="connsiteX5" fmla="*/ 0 w 2520280"/>
                <a:gd name="connsiteY5" fmla="*/ 18106 h 1890314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6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sq" cmpd="sng" algn="ctr">
              <a:solidFill>
                <a:srgbClr val="DDDDDD"/>
              </a:solidFill>
              <a:prstDash val="solid"/>
              <a:bevel/>
            </a:ln>
            <a:effectLst/>
          </p:spPr>
          <p:txBody>
            <a:bodyPr lIns="324000" tIns="0" rIns="108000" bIns="144000" anchor="b"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核心部件与技术路线</a:t>
              </a:r>
            </a:p>
          </p:txBody>
        </p:sp>
        <p:sp>
          <p:nvSpPr>
            <p:cNvPr id="11" name="任意多边形 10"/>
            <p:cNvSpPr/>
            <p:nvPr>
              <p:custDataLst>
                <p:tags r:id="rId15"/>
              </p:custDataLst>
            </p:nvPr>
          </p:nvSpPr>
          <p:spPr>
            <a:xfrm>
              <a:off x="2127250" y="5114925"/>
              <a:ext cx="549247" cy="550863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rgbClr val="B7DC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18000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0">
                  <a:solidFill>
                    <a:srgbClr val="FFFFFF"/>
                  </a:solidFill>
                  <a:latin typeface="Calibri" panose="020F0502020204030204"/>
                </a:rPr>
                <a:t>03</a:t>
              </a:r>
              <a:endParaRPr lang="zh-CN" altLang="en-US" sz="20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6"/>
              </p:custDataLst>
            </p:nvPr>
          </p:nvSpPr>
          <p:spPr>
            <a:xfrm>
              <a:off x="2527279" y="5097463"/>
              <a:ext cx="163504" cy="168275"/>
            </a:xfrm>
            <a:prstGeom prst="rect">
              <a:avLst/>
            </a:prstGeom>
            <a:solidFill>
              <a:srgbClr val="B7DC5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216000" rIns="18000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任意多边形 12"/>
          <p:cNvSpPr/>
          <p:nvPr userDrawn="1">
            <p:custDataLst>
              <p:tags r:id="rId1"/>
            </p:custDataLst>
          </p:nvPr>
        </p:nvSpPr>
        <p:spPr>
          <a:xfrm>
            <a:off x="4752975" y="914400"/>
            <a:ext cx="236538" cy="236538"/>
          </a:xfrm>
          <a:custGeom>
            <a:avLst/>
            <a:gdLst>
              <a:gd name="connsiteX0" fmla="*/ 0 w 696310"/>
              <a:gd name="connsiteY0" fmla="*/ 0 h 696310"/>
              <a:gd name="connsiteX1" fmla="*/ 459827 w 696310"/>
              <a:gd name="connsiteY1" fmla="*/ 0 h 696310"/>
              <a:gd name="connsiteX2" fmla="*/ 459827 w 696310"/>
              <a:gd name="connsiteY2" fmla="*/ 236483 h 696310"/>
              <a:gd name="connsiteX3" fmla="*/ 696310 w 696310"/>
              <a:gd name="connsiteY3" fmla="*/ 236483 h 696310"/>
              <a:gd name="connsiteX4" fmla="*/ 696310 w 696310"/>
              <a:gd name="connsiteY4" fmla="*/ 696310 h 696310"/>
              <a:gd name="connsiteX5" fmla="*/ 0 w 696310"/>
              <a:gd name="connsiteY5" fmla="*/ 696310 h 696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6310" h="696310">
                <a:moveTo>
                  <a:pt x="0" y="0"/>
                </a:moveTo>
                <a:lnTo>
                  <a:pt x="459827" y="0"/>
                </a:lnTo>
                <a:lnTo>
                  <a:pt x="459827" y="236483"/>
                </a:lnTo>
                <a:lnTo>
                  <a:pt x="696310" y="236483"/>
                </a:lnTo>
                <a:lnTo>
                  <a:pt x="696310" y="696310"/>
                </a:lnTo>
                <a:lnTo>
                  <a:pt x="0" y="696310"/>
                </a:lnTo>
                <a:close/>
              </a:path>
            </a:pathLst>
          </a:custGeom>
          <a:solidFill>
            <a:srgbClr val="81429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21600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kern="0">
              <a:solidFill>
                <a:srgbClr val="9933FF"/>
              </a:solidFill>
              <a:latin typeface="Calibri" panose="020F0502020204030204"/>
            </a:endParaRPr>
          </a:p>
        </p:txBody>
      </p:sp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4935538" y="889000"/>
            <a:ext cx="85725" cy="904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216000" rIns="180000" bIns="0" anchor="ctr">
            <a:normAutofit fontScale="25000" lnSpcReduction="2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5" name="文本框 26"/>
          <p:cNvSpPr txBox="1"/>
          <p:nvPr userDrawn="1">
            <p:custDataLst>
              <p:tags r:id="rId3"/>
            </p:custDataLst>
          </p:nvPr>
        </p:nvSpPr>
        <p:spPr>
          <a:xfrm>
            <a:off x="4279900" y="1522413"/>
            <a:ext cx="1887538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spc="400" dirty="0">
                <a:solidFill>
                  <a:srgbClr val="E5E4E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b="1" spc="400" dirty="0">
              <a:solidFill>
                <a:srgbClr val="E5E4E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3307430" y="1004496"/>
            <a:ext cx="16272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ln w="19050">
                  <a:solidFill>
                    <a:srgbClr val="FFFFFF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dist="228600" dir="9600000" algn="r" rotWithShape="0">
                    <a:srgbClr val="FFFFFF">
                      <a:lumMod val="65000"/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grpSp>
        <p:nvGrpSpPr>
          <p:cNvPr id="17" name="组合 21"/>
          <p:cNvGrpSpPr>
            <a:grpSpLocks/>
          </p:cNvGrpSpPr>
          <p:nvPr userDrawn="1"/>
        </p:nvGrpSpPr>
        <p:grpSpPr bwMode="auto">
          <a:xfrm>
            <a:off x="1500188" y="2673350"/>
            <a:ext cx="6769100" cy="768350"/>
            <a:chOff x="2127250" y="3478213"/>
            <a:chExt cx="6768752" cy="768350"/>
          </a:xfrm>
        </p:grpSpPr>
        <p:sp>
          <p:nvSpPr>
            <p:cNvPr id="18" name="矩形 7"/>
            <p:cNvSpPr/>
            <p:nvPr>
              <p:custDataLst>
                <p:tags r:id="rId11"/>
              </p:custDataLst>
            </p:nvPr>
          </p:nvSpPr>
          <p:spPr>
            <a:xfrm>
              <a:off x="2713007" y="3478213"/>
              <a:ext cx="6182995" cy="76200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34255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7 w 2520280"/>
                <a:gd name="connsiteY4" fmla="*/ 6036 h 1872208"/>
                <a:gd name="connsiteX5" fmla="*/ 0 w 2520280"/>
                <a:gd name="connsiteY5" fmla="*/ 0 h 1872208"/>
                <a:gd name="connsiteX0" fmla="*/ 0 w 2520280"/>
                <a:gd name="connsiteY0" fmla="*/ 1890314 h 1890314"/>
                <a:gd name="connsiteX1" fmla="*/ 2520280 w 2520280"/>
                <a:gd name="connsiteY1" fmla="*/ 1890314 h 1890314"/>
                <a:gd name="connsiteX2" fmla="*/ 0 w 2520280"/>
                <a:gd name="connsiteY2" fmla="*/ 1890314 h 1890314"/>
                <a:gd name="connsiteX3" fmla="*/ 0 w 2520280"/>
                <a:gd name="connsiteY3" fmla="*/ 18106 h 1890314"/>
                <a:gd name="connsiteX4" fmla="*/ 53304 w 2520280"/>
                <a:gd name="connsiteY4" fmla="*/ 0 h 1890314"/>
                <a:gd name="connsiteX5" fmla="*/ 0 w 2520280"/>
                <a:gd name="connsiteY5" fmla="*/ 18106 h 1890314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6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sq">
              <a:solidFill>
                <a:srgbClr val="DDDDD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108000" bIns="144000" anchor="b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黑体" panose="02010609060101010101" pitchFamily="49" charset="-122"/>
                </a:rPr>
                <a:t>研究目标与总体设计</a:t>
              </a:r>
            </a:p>
          </p:txBody>
        </p:sp>
        <p:sp>
          <p:nvSpPr>
            <p:cNvPr id="19" name="任意多边形 18"/>
            <p:cNvSpPr/>
            <p:nvPr>
              <p:custDataLst>
                <p:tags r:id="rId12"/>
              </p:custDataLst>
            </p:nvPr>
          </p:nvSpPr>
          <p:spPr>
            <a:xfrm>
              <a:off x="2127250" y="3697288"/>
              <a:ext cx="549247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>
                  <a:solidFill>
                    <a:srgbClr val="FFFFFF"/>
                  </a:solidFill>
                  <a:ea typeface="黑体" panose="02010609060101010101" pitchFamily="49" charset="-122"/>
                </a:rPr>
                <a:t>02</a:t>
              </a:r>
              <a:endParaRPr lang="zh-CN" altLang="en-US" sz="2000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3"/>
              </p:custDataLst>
            </p:nvPr>
          </p:nvSpPr>
          <p:spPr>
            <a:xfrm>
              <a:off x="2527279" y="3678238"/>
              <a:ext cx="163504" cy="1698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">
                <a:ea typeface="黑体" panose="02010609060101010101" pitchFamily="49" charset="-122"/>
              </a:endParaRPr>
            </a:p>
          </p:txBody>
        </p:sp>
      </p:grpSp>
      <p:grpSp>
        <p:nvGrpSpPr>
          <p:cNvPr id="21" name="组合 23"/>
          <p:cNvGrpSpPr>
            <a:grpSpLocks/>
          </p:cNvGrpSpPr>
          <p:nvPr userDrawn="1"/>
        </p:nvGrpSpPr>
        <p:grpSpPr bwMode="auto">
          <a:xfrm>
            <a:off x="1500188" y="4197350"/>
            <a:ext cx="6769100" cy="769938"/>
            <a:chOff x="2175668" y="5703992"/>
            <a:chExt cx="6768752" cy="769937"/>
          </a:xfrm>
        </p:grpSpPr>
        <p:sp>
          <p:nvSpPr>
            <p:cNvPr id="22" name="矩形 7"/>
            <p:cNvSpPr/>
            <p:nvPr>
              <p:custDataLst>
                <p:tags r:id="rId8"/>
              </p:custDataLst>
            </p:nvPr>
          </p:nvSpPr>
          <p:spPr>
            <a:xfrm>
              <a:off x="2761425" y="5703992"/>
              <a:ext cx="6182995" cy="761999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34255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7 w 2520280"/>
                <a:gd name="connsiteY4" fmla="*/ 6036 h 1872208"/>
                <a:gd name="connsiteX5" fmla="*/ 0 w 2520280"/>
                <a:gd name="connsiteY5" fmla="*/ 0 h 1872208"/>
                <a:gd name="connsiteX0" fmla="*/ 0 w 2520280"/>
                <a:gd name="connsiteY0" fmla="*/ 1890314 h 1890314"/>
                <a:gd name="connsiteX1" fmla="*/ 2520280 w 2520280"/>
                <a:gd name="connsiteY1" fmla="*/ 1890314 h 1890314"/>
                <a:gd name="connsiteX2" fmla="*/ 0 w 2520280"/>
                <a:gd name="connsiteY2" fmla="*/ 1890314 h 1890314"/>
                <a:gd name="connsiteX3" fmla="*/ 0 w 2520280"/>
                <a:gd name="connsiteY3" fmla="*/ 18106 h 1890314"/>
                <a:gd name="connsiteX4" fmla="*/ 53304 w 2520280"/>
                <a:gd name="connsiteY4" fmla="*/ 0 h 1890314"/>
                <a:gd name="connsiteX5" fmla="*/ 0 w 2520280"/>
                <a:gd name="connsiteY5" fmla="*/ 18106 h 1890314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6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sq">
              <a:solidFill>
                <a:srgbClr val="DDDDD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108000" bIns="144000" anchor="b"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黑体" panose="02010609060101010101" pitchFamily="49" charset="-122"/>
                </a:rPr>
                <a:t>研究特色与创新点</a:t>
              </a:r>
            </a:p>
          </p:txBody>
        </p:sp>
        <p:sp>
          <p:nvSpPr>
            <p:cNvPr id="23" name="任意多边形 22"/>
            <p:cNvSpPr/>
            <p:nvPr>
              <p:custDataLst>
                <p:tags r:id="rId9"/>
              </p:custDataLst>
            </p:nvPr>
          </p:nvSpPr>
          <p:spPr>
            <a:xfrm>
              <a:off x="2175668" y="5924655"/>
              <a:ext cx="549247" cy="549274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rgbClr val="FFFFFF"/>
                  </a:solidFill>
                  <a:ea typeface="黑体" panose="02010609060101010101" pitchFamily="49" charset="-122"/>
                </a:rPr>
                <a:t>04</a:t>
              </a:r>
              <a:endParaRPr lang="zh-CN" altLang="en-US" sz="2000" dirty="0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10"/>
              </p:custDataLst>
            </p:nvPr>
          </p:nvSpPr>
          <p:spPr>
            <a:xfrm>
              <a:off x="2575697" y="5905605"/>
              <a:ext cx="163504" cy="1682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">
                <a:ea typeface="黑体" panose="02010609060101010101" pitchFamily="49" charset="-122"/>
              </a:endParaRPr>
            </a:p>
          </p:txBody>
        </p:sp>
      </p:grpSp>
      <p:grpSp>
        <p:nvGrpSpPr>
          <p:cNvPr id="25" name="组合 24"/>
          <p:cNvGrpSpPr>
            <a:grpSpLocks/>
          </p:cNvGrpSpPr>
          <p:nvPr userDrawn="1"/>
        </p:nvGrpSpPr>
        <p:grpSpPr bwMode="auto">
          <a:xfrm>
            <a:off x="1509713" y="4995863"/>
            <a:ext cx="6769100" cy="769937"/>
            <a:chOff x="2175668" y="5703992"/>
            <a:chExt cx="6768752" cy="769937"/>
          </a:xfrm>
        </p:grpSpPr>
        <p:sp>
          <p:nvSpPr>
            <p:cNvPr id="26" name="矩形 7"/>
            <p:cNvSpPr/>
            <p:nvPr>
              <p:custDataLst>
                <p:tags r:id="rId5"/>
              </p:custDataLst>
            </p:nvPr>
          </p:nvSpPr>
          <p:spPr>
            <a:xfrm>
              <a:off x="2761425" y="5703992"/>
              <a:ext cx="6182995" cy="762000"/>
            </a:xfrm>
            <a:custGeom>
              <a:avLst/>
              <a:gdLst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2520280 w 2520280"/>
                <a:gd name="connsiteY7" fmla="*/ 288032 h 1872208"/>
                <a:gd name="connsiteX8" fmla="*/ 0 w 2520280"/>
                <a:gd name="connsiteY8" fmla="*/ 0 h 1872208"/>
                <a:gd name="connsiteX0" fmla="*/ 0 w 2520280"/>
                <a:gd name="connsiteY0" fmla="*/ 1584176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1584176 h 1872208"/>
                <a:gd name="connsiteX5" fmla="*/ 0 w 2520280"/>
                <a:gd name="connsiteY5" fmla="*/ 0 h 1872208"/>
                <a:gd name="connsiteX6" fmla="*/ 2520280 w 2520280"/>
                <a:gd name="connsiteY6" fmla="*/ 0 h 1872208"/>
                <a:gd name="connsiteX7" fmla="*/ 0 w 2520280"/>
                <a:gd name="connsiteY7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584176 h 1872208"/>
                <a:gd name="connsiteX2" fmla="*/ 2520280 w 2520280"/>
                <a:gd name="connsiteY2" fmla="*/ 1872208 h 1872208"/>
                <a:gd name="connsiteX3" fmla="*/ 0 w 2520280"/>
                <a:gd name="connsiteY3" fmla="*/ 1872208 h 1872208"/>
                <a:gd name="connsiteX4" fmla="*/ 0 w 2520280"/>
                <a:gd name="connsiteY4" fmla="*/ 0 h 1872208"/>
                <a:gd name="connsiteX5" fmla="*/ 2520280 w 2520280"/>
                <a:gd name="connsiteY5" fmla="*/ 0 h 1872208"/>
                <a:gd name="connsiteX6" fmla="*/ 0 w 2520280"/>
                <a:gd name="connsiteY6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2520280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34255 w 2520280"/>
                <a:gd name="connsiteY4" fmla="*/ 0 h 1872208"/>
                <a:gd name="connsiteX5" fmla="*/ 0 w 2520280"/>
                <a:gd name="connsiteY5" fmla="*/ 0 h 1872208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7 w 2520280"/>
                <a:gd name="connsiteY4" fmla="*/ 6036 h 1872208"/>
                <a:gd name="connsiteX5" fmla="*/ 0 w 2520280"/>
                <a:gd name="connsiteY5" fmla="*/ 0 h 1872208"/>
                <a:gd name="connsiteX0" fmla="*/ 0 w 2520280"/>
                <a:gd name="connsiteY0" fmla="*/ 1890314 h 1890314"/>
                <a:gd name="connsiteX1" fmla="*/ 2520280 w 2520280"/>
                <a:gd name="connsiteY1" fmla="*/ 1890314 h 1890314"/>
                <a:gd name="connsiteX2" fmla="*/ 0 w 2520280"/>
                <a:gd name="connsiteY2" fmla="*/ 1890314 h 1890314"/>
                <a:gd name="connsiteX3" fmla="*/ 0 w 2520280"/>
                <a:gd name="connsiteY3" fmla="*/ 18106 h 1890314"/>
                <a:gd name="connsiteX4" fmla="*/ 53304 w 2520280"/>
                <a:gd name="connsiteY4" fmla="*/ 0 h 1890314"/>
                <a:gd name="connsiteX5" fmla="*/ 0 w 2520280"/>
                <a:gd name="connsiteY5" fmla="*/ 18106 h 1890314"/>
                <a:gd name="connsiteX0" fmla="*/ 0 w 2520280"/>
                <a:gd name="connsiteY0" fmla="*/ 1872208 h 1872208"/>
                <a:gd name="connsiteX1" fmla="*/ 2520280 w 2520280"/>
                <a:gd name="connsiteY1" fmla="*/ 1872208 h 1872208"/>
                <a:gd name="connsiteX2" fmla="*/ 0 w 2520280"/>
                <a:gd name="connsiteY2" fmla="*/ 1872208 h 1872208"/>
                <a:gd name="connsiteX3" fmla="*/ 0 w 2520280"/>
                <a:gd name="connsiteY3" fmla="*/ 0 h 1872208"/>
                <a:gd name="connsiteX4" fmla="*/ 916 w 2520280"/>
                <a:gd name="connsiteY4" fmla="*/ 0 h 1872208"/>
                <a:gd name="connsiteX5" fmla="*/ 0 w 2520280"/>
                <a:gd name="connsiteY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0280" h="1872208">
                  <a:moveTo>
                    <a:pt x="0" y="1872208"/>
                  </a:moveTo>
                  <a:lnTo>
                    <a:pt x="2520280" y="1872208"/>
                  </a:lnTo>
                  <a:lnTo>
                    <a:pt x="0" y="1872208"/>
                  </a:lnTo>
                  <a:close/>
                  <a:moveTo>
                    <a:pt x="0" y="0"/>
                  </a:moveTo>
                  <a:lnTo>
                    <a:pt x="91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sq">
              <a:solidFill>
                <a:srgbClr val="DDDDD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0" rIns="108000" bIns="144000" anchor="b"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黑体" panose="02010609060101010101" pitchFamily="49" charset="-122"/>
                </a:rPr>
                <a:t>研究计划与预期研究成果</a:t>
              </a:r>
            </a:p>
          </p:txBody>
        </p:sp>
        <p:sp>
          <p:nvSpPr>
            <p:cNvPr id="27" name="任意多边形 26"/>
            <p:cNvSpPr/>
            <p:nvPr>
              <p:custDataLst>
                <p:tags r:id="rId6"/>
              </p:custDataLst>
            </p:nvPr>
          </p:nvSpPr>
          <p:spPr>
            <a:xfrm>
              <a:off x="2175668" y="5924654"/>
              <a:ext cx="549247" cy="549275"/>
            </a:xfrm>
            <a:custGeom>
              <a:avLst/>
              <a:gdLst>
                <a:gd name="connsiteX0" fmla="*/ 0 w 696310"/>
                <a:gd name="connsiteY0" fmla="*/ 0 h 696310"/>
                <a:gd name="connsiteX1" fmla="*/ 459827 w 696310"/>
                <a:gd name="connsiteY1" fmla="*/ 0 h 696310"/>
                <a:gd name="connsiteX2" fmla="*/ 459827 w 696310"/>
                <a:gd name="connsiteY2" fmla="*/ 236483 h 696310"/>
                <a:gd name="connsiteX3" fmla="*/ 696310 w 696310"/>
                <a:gd name="connsiteY3" fmla="*/ 236483 h 696310"/>
                <a:gd name="connsiteX4" fmla="*/ 696310 w 696310"/>
                <a:gd name="connsiteY4" fmla="*/ 696310 h 696310"/>
                <a:gd name="connsiteX5" fmla="*/ 0 w 696310"/>
                <a:gd name="connsiteY5" fmla="*/ 696310 h 69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310" h="696310">
                  <a:moveTo>
                    <a:pt x="0" y="0"/>
                  </a:moveTo>
                  <a:lnTo>
                    <a:pt x="459827" y="0"/>
                  </a:lnTo>
                  <a:lnTo>
                    <a:pt x="459827" y="236483"/>
                  </a:lnTo>
                  <a:lnTo>
                    <a:pt x="696310" y="236483"/>
                  </a:lnTo>
                  <a:lnTo>
                    <a:pt x="696310" y="696310"/>
                  </a:lnTo>
                  <a:lnTo>
                    <a:pt x="0" y="69631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8000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srgbClr val="FFFFFF"/>
                  </a:solidFill>
                  <a:ea typeface="黑体" panose="02010609060101010101" pitchFamily="49" charset="-122"/>
                </a:rPr>
                <a:t>05</a:t>
              </a:r>
              <a:endParaRPr lang="zh-CN" altLang="en-US" sz="2000" dirty="0">
                <a:solidFill>
                  <a:srgbClr val="FFFFFF"/>
                </a:solidFill>
                <a:ea typeface="黑体" panose="02010609060101010101" pitchFamily="49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7"/>
              </p:custDataLst>
            </p:nvPr>
          </p:nvSpPr>
          <p:spPr>
            <a:xfrm>
              <a:off x="2575697" y="5905604"/>
              <a:ext cx="163504" cy="16827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16000" rIns="18000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00"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8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90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400" baseline="0">
                <a:solidFill>
                  <a:srgbClr val="814292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3200">
                <a:solidFill>
                  <a:srgbClr val="81429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fld id="{650143D7-F89E-4388-98F1-BCCBB5A8A878}" type="datetime1">
              <a:rPr lang="zh-CN" altLang="en-US"/>
              <a:pPr>
                <a:defRPr/>
              </a:pPr>
              <a:t>2018/2/26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FAC48C-955F-4182-A600-296EEDDE9AB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987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范真诚\实验室工作\PPT_design\PPT_VER2\未标题-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08" y="908720"/>
            <a:ext cx="7683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:\范真诚\实验室工作\PPT_design\PPT_VER2\未标题-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5" t="29335" r="29893" b="33897"/>
          <a:stretch>
            <a:fillRect/>
          </a:stretch>
        </p:blipFill>
        <p:spPr bwMode="auto">
          <a:xfrm>
            <a:off x="9848395" y="878558"/>
            <a:ext cx="350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062536" y="6202907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1"/>
          </p:nvPr>
        </p:nvSpPr>
        <p:spPr>
          <a:xfrm>
            <a:off x="395536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04F11-BB0E-4928-846E-D5285E710824}" type="datetime1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228184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A561BAB-3526-4741-8D9D-D60D5B67DF67}" type="slidenum">
              <a:rPr lang="zh-CN" altLang="en-US"/>
              <a:pPr/>
              <a:t>‹#›</a:t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" y="6190321"/>
            <a:ext cx="9263310" cy="965733"/>
            <a:chOff x="-1699070" y="5840377"/>
            <a:chExt cx="13972773" cy="1456711"/>
          </a:xfrm>
          <a:solidFill>
            <a:srgbClr val="E7E6E6">
              <a:lumMod val="50000"/>
            </a:srgbClr>
          </a:solidFill>
        </p:grpSpPr>
        <p:sp>
          <p:nvSpPr>
            <p:cNvPr id="14" name="矩形 13"/>
            <p:cNvSpPr/>
            <p:nvPr/>
          </p:nvSpPr>
          <p:spPr>
            <a:xfrm>
              <a:off x="-1699070" y="6399455"/>
              <a:ext cx="13891072" cy="45854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泪滴形 14"/>
            <p:cNvSpPr/>
            <p:nvPr/>
          </p:nvSpPr>
          <p:spPr>
            <a:xfrm>
              <a:off x="10921981" y="5840377"/>
              <a:ext cx="1351722" cy="1456711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6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1" t="-1131" r="29330" b="1131"/>
          <a:stretch>
            <a:fillRect/>
          </a:stretch>
        </p:blipFill>
        <p:spPr bwMode="auto">
          <a:xfrm>
            <a:off x="8435599" y="6122986"/>
            <a:ext cx="825113" cy="8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1"/>
          <p:cNvSpPr txBox="1">
            <a:spLocks noChangeArrowheads="1"/>
          </p:cNvSpPr>
          <p:nvPr userDrawn="1"/>
        </p:nvSpPr>
        <p:spPr bwMode="auto">
          <a:xfrm>
            <a:off x="3631506" y="6574461"/>
            <a:ext cx="4752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lang="en-US" altLang="zh-CN" sz="12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Theranostics</a:t>
            </a:r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3-D Imaging Laboratory, Tsinghua University</a:t>
            </a:r>
          </a:p>
        </p:txBody>
      </p:sp>
      <p:sp>
        <p:nvSpPr>
          <p:cNvPr id="19" name="矩形 18"/>
          <p:cNvSpPr/>
          <p:nvPr userDrawn="1"/>
        </p:nvSpPr>
        <p:spPr>
          <a:xfrm>
            <a:off x="0" y="0"/>
            <a:ext cx="9144000" cy="5778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62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范真诚\实验室工作\PPT_design\PPT_VER2\未标题-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08" y="908720"/>
            <a:ext cx="7683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:\范真诚\实验室工作\PPT_design\PPT_VER2\未标题-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5" t="29335" r="29893" b="33897"/>
          <a:stretch>
            <a:fillRect/>
          </a:stretch>
        </p:blipFill>
        <p:spPr bwMode="auto">
          <a:xfrm>
            <a:off x="9848395" y="878558"/>
            <a:ext cx="350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062536" y="6202907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1"/>
          </p:nvPr>
        </p:nvSpPr>
        <p:spPr>
          <a:xfrm>
            <a:off x="395536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04F11-BB0E-4928-846E-D5285E710824}" type="datetime1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228184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A561BAB-3526-4741-8D9D-D60D5B67DF67}" type="slidenum">
              <a:rPr lang="zh-CN" altLang="en-US"/>
              <a:pPr/>
              <a:t>‹#›</a:t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" y="6190321"/>
            <a:ext cx="9263310" cy="965733"/>
            <a:chOff x="-1699070" y="5840377"/>
            <a:chExt cx="13972773" cy="1456711"/>
          </a:xfrm>
          <a:solidFill>
            <a:srgbClr val="E7E6E6">
              <a:lumMod val="50000"/>
            </a:srgbClr>
          </a:solidFill>
        </p:grpSpPr>
        <p:sp>
          <p:nvSpPr>
            <p:cNvPr id="14" name="矩形 13"/>
            <p:cNvSpPr/>
            <p:nvPr/>
          </p:nvSpPr>
          <p:spPr>
            <a:xfrm>
              <a:off x="-1699070" y="6399455"/>
              <a:ext cx="13891072" cy="45854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泪滴形 14"/>
            <p:cNvSpPr/>
            <p:nvPr/>
          </p:nvSpPr>
          <p:spPr>
            <a:xfrm>
              <a:off x="10921981" y="5840377"/>
              <a:ext cx="1351722" cy="1456711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6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1" t="-1131" r="29330" b="1131"/>
          <a:stretch>
            <a:fillRect/>
          </a:stretch>
        </p:blipFill>
        <p:spPr bwMode="auto">
          <a:xfrm>
            <a:off x="8435599" y="6122986"/>
            <a:ext cx="825113" cy="8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1"/>
          <p:cNvSpPr txBox="1">
            <a:spLocks noChangeArrowheads="1"/>
          </p:cNvSpPr>
          <p:nvPr userDrawn="1"/>
        </p:nvSpPr>
        <p:spPr bwMode="auto">
          <a:xfrm>
            <a:off x="3631506" y="6574461"/>
            <a:ext cx="4752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lang="en-US" altLang="zh-CN" sz="12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Theranostics</a:t>
            </a:r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3-D Imaging Laboratory, Tsinghua University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" y="0"/>
            <a:ext cx="9143999" cy="577850"/>
            <a:chOff x="0" y="0"/>
            <a:chExt cx="12196762" cy="577850"/>
          </a:xfrm>
        </p:grpSpPr>
        <p:sp>
          <p:nvSpPr>
            <p:cNvPr id="29" name="矩形 28"/>
            <p:cNvSpPr/>
            <p:nvPr userDrawn="1"/>
          </p:nvSpPr>
          <p:spPr>
            <a:xfrm>
              <a:off x="0" y="0"/>
              <a:ext cx="12192000" cy="577850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00012" y="27315"/>
              <a:ext cx="85569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1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|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10324524" y="1588"/>
              <a:ext cx="624244" cy="576000"/>
            </a:xfrm>
            <a:prstGeom prst="rect">
              <a:avLst/>
            </a:prstGeom>
            <a:solidFill>
              <a:srgbClr val="996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 userDrawn="1"/>
          </p:nvSpPr>
          <p:spPr>
            <a:xfrm>
              <a:off x="10945609" y="1588"/>
              <a:ext cx="624244" cy="576000"/>
            </a:xfrm>
            <a:prstGeom prst="rect">
              <a:avLst/>
            </a:prstGeom>
            <a:solidFill>
              <a:srgbClr val="9999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11572518" y="1588"/>
              <a:ext cx="624244" cy="576000"/>
            </a:xfrm>
            <a:prstGeom prst="rect">
              <a:avLst/>
            </a:prstGeom>
            <a:solidFill>
              <a:srgbClr val="CCC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0996838" y="12700"/>
              <a:ext cx="469900" cy="523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 userDrawn="1"/>
          </p:nvSpPr>
          <p:spPr>
            <a:xfrm>
              <a:off x="11573127" y="12700"/>
              <a:ext cx="469900" cy="523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10400387" y="12700"/>
              <a:ext cx="554036" cy="523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2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34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范真诚\实验室工作\PPT_design\PPT_VER2\未标题-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08" y="908720"/>
            <a:ext cx="7683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:\范真诚\实验室工作\PPT_design\PPT_VER2\未标题-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5" t="29335" r="29893" b="33897"/>
          <a:stretch>
            <a:fillRect/>
          </a:stretch>
        </p:blipFill>
        <p:spPr bwMode="auto">
          <a:xfrm>
            <a:off x="9848395" y="878558"/>
            <a:ext cx="350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062536" y="6202907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1"/>
          </p:nvPr>
        </p:nvSpPr>
        <p:spPr>
          <a:xfrm>
            <a:off x="395536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04F11-BB0E-4928-846E-D5285E710824}" type="datetime1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228184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A561BAB-3526-4741-8D9D-D60D5B67DF67}" type="slidenum">
              <a:rPr lang="zh-CN" altLang="en-US"/>
              <a:pPr/>
              <a:t>‹#›</a:t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" y="6190321"/>
            <a:ext cx="9263310" cy="965733"/>
            <a:chOff x="-1699070" y="5840377"/>
            <a:chExt cx="13972773" cy="1456711"/>
          </a:xfrm>
          <a:solidFill>
            <a:srgbClr val="E7E6E6">
              <a:lumMod val="50000"/>
            </a:srgbClr>
          </a:solidFill>
        </p:grpSpPr>
        <p:sp>
          <p:nvSpPr>
            <p:cNvPr id="14" name="矩形 13"/>
            <p:cNvSpPr/>
            <p:nvPr/>
          </p:nvSpPr>
          <p:spPr>
            <a:xfrm>
              <a:off x="-1699070" y="6399455"/>
              <a:ext cx="13891072" cy="45854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泪滴形 14"/>
            <p:cNvSpPr/>
            <p:nvPr/>
          </p:nvSpPr>
          <p:spPr>
            <a:xfrm>
              <a:off x="10921981" y="5840377"/>
              <a:ext cx="1351722" cy="1456711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6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1" t="-1131" r="29330" b="1131"/>
          <a:stretch>
            <a:fillRect/>
          </a:stretch>
        </p:blipFill>
        <p:spPr bwMode="auto">
          <a:xfrm>
            <a:off x="8435599" y="6122986"/>
            <a:ext cx="825113" cy="8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1"/>
          <p:cNvSpPr txBox="1">
            <a:spLocks noChangeArrowheads="1"/>
          </p:cNvSpPr>
          <p:nvPr userDrawn="1"/>
        </p:nvSpPr>
        <p:spPr bwMode="auto">
          <a:xfrm>
            <a:off x="3631506" y="6574461"/>
            <a:ext cx="4752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lang="en-US" altLang="zh-CN" sz="12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Theranostics</a:t>
            </a:r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3-D Imaging Laboratory, Tsinghua University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" y="0"/>
            <a:ext cx="9143999" cy="577850"/>
            <a:chOff x="0" y="0"/>
            <a:chExt cx="12196762" cy="577850"/>
          </a:xfrm>
        </p:grpSpPr>
        <p:sp>
          <p:nvSpPr>
            <p:cNvPr id="29" name="矩形 28"/>
            <p:cNvSpPr/>
            <p:nvPr userDrawn="1"/>
          </p:nvSpPr>
          <p:spPr>
            <a:xfrm>
              <a:off x="0" y="0"/>
              <a:ext cx="12192000" cy="577850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00012" y="27315"/>
              <a:ext cx="85569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2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|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10324524" y="1588"/>
              <a:ext cx="624244" cy="576000"/>
            </a:xfrm>
            <a:prstGeom prst="rect">
              <a:avLst/>
            </a:prstGeom>
            <a:solidFill>
              <a:srgbClr val="996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 userDrawn="1"/>
          </p:nvSpPr>
          <p:spPr>
            <a:xfrm>
              <a:off x="10945609" y="1588"/>
              <a:ext cx="624244" cy="576000"/>
            </a:xfrm>
            <a:prstGeom prst="rect">
              <a:avLst/>
            </a:prstGeom>
            <a:solidFill>
              <a:srgbClr val="9999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11572518" y="1588"/>
              <a:ext cx="624244" cy="576000"/>
            </a:xfrm>
            <a:prstGeom prst="rect">
              <a:avLst/>
            </a:prstGeom>
            <a:solidFill>
              <a:srgbClr val="CCC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0999064" y="12700"/>
              <a:ext cx="469900" cy="523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 userDrawn="1"/>
          </p:nvSpPr>
          <p:spPr>
            <a:xfrm>
              <a:off x="11589490" y="12700"/>
              <a:ext cx="469900" cy="523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10324500" y="12700"/>
              <a:ext cx="740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1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96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范真诚\实验室工作\PPT_design\PPT_VER2\未标题-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08" y="908720"/>
            <a:ext cx="7683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:\范真诚\实验室工作\PPT_design\PPT_VER2\未标题-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5" t="29335" r="29893" b="33897"/>
          <a:stretch>
            <a:fillRect/>
          </a:stretch>
        </p:blipFill>
        <p:spPr bwMode="auto">
          <a:xfrm>
            <a:off x="9848395" y="878558"/>
            <a:ext cx="350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062536" y="6202907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1"/>
          </p:nvPr>
        </p:nvSpPr>
        <p:spPr>
          <a:xfrm>
            <a:off x="395536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04F11-BB0E-4928-846E-D5285E710824}" type="datetime1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228184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A561BAB-3526-4741-8D9D-D60D5B67DF67}" type="slidenum">
              <a:rPr lang="zh-CN" altLang="en-US"/>
              <a:pPr/>
              <a:t>‹#›</a:t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" y="6190321"/>
            <a:ext cx="9263310" cy="965733"/>
            <a:chOff x="-1699070" y="5840377"/>
            <a:chExt cx="13972773" cy="1456711"/>
          </a:xfrm>
          <a:solidFill>
            <a:srgbClr val="E7E6E6">
              <a:lumMod val="50000"/>
            </a:srgbClr>
          </a:solidFill>
        </p:grpSpPr>
        <p:sp>
          <p:nvSpPr>
            <p:cNvPr id="14" name="矩形 13"/>
            <p:cNvSpPr/>
            <p:nvPr/>
          </p:nvSpPr>
          <p:spPr>
            <a:xfrm>
              <a:off x="-1699070" y="6399455"/>
              <a:ext cx="13891072" cy="45854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泪滴形 14"/>
            <p:cNvSpPr/>
            <p:nvPr/>
          </p:nvSpPr>
          <p:spPr>
            <a:xfrm>
              <a:off x="10921981" y="5840377"/>
              <a:ext cx="1351722" cy="1456711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6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1" t="-1131" r="29330" b="1131"/>
          <a:stretch>
            <a:fillRect/>
          </a:stretch>
        </p:blipFill>
        <p:spPr bwMode="auto">
          <a:xfrm>
            <a:off x="8435599" y="6122986"/>
            <a:ext cx="825113" cy="8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1"/>
          <p:cNvSpPr txBox="1">
            <a:spLocks noChangeArrowheads="1"/>
          </p:cNvSpPr>
          <p:nvPr userDrawn="1"/>
        </p:nvSpPr>
        <p:spPr bwMode="auto">
          <a:xfrm>
            <a:off x="3631506" y="6574461"/>
            <a:ext cx="4752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lang="en-US" altLang="zh-CN" sz="12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Theranostics</a:t>
            </a:r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3-D Imaging Laboratory, Tsinghua University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" y="0"/>
            <a:ext cx="9143999" cy="577850"/>
            <a:chOff x="0" y="0"/>
            <a:chExt cx="12196762" cy="577850"/>
          </a:xfrm>
        </p:grpSpPr>
        <p:sp>
          <p:nvSpPr>
            <p:cNvPr id="29" name="矩形 28"/>
            <p:cNvSpPr/>
            <p:nvPr userDrawn="1"/>
          </p:nvSpPr>
          <p:spPr>
            <a:xfrm>
              <a:off x="0" y="0"/>
              <a:ext cx="12192000" cy="577850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00012" y="27315"/>
              <a:ext cx="85569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|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10324524" y="1588"/>
              <a:ext cx="624244" cy="576000"/>
            </a:xfrm>
            <a:prstGeom prst="rect">
              <a:avLst/>
            </a:prstGeom>
            <a:solidFill>
              <a:srgbClr val="996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 userDrawn="1"/>
          </p:nvSpPr>
          <p:spPr>
            <a:xfrm>
              <a:off x="10945609" y="1588"/>
              <a:ext cx="624244" cy="576000"/>
            </a:xfrm>
            <a:prstGeom prst="rect">
              <a:avLst/>
            </a:prstGeom>
            <a:solidFill>
              <a:srgbClr val="9999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11572518" y="1588"/>
              <a:ext cx="624244" cy="576000"/>
            </a:xfrm>
            <a:prstGeom prst="rect">
              <a:avLst/>
            </a:prstGeom>
            <a:solidFill>
              <a:srgbClr val="CCC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0996838" y="12700"/>
              <a:ext cx="6269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2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 userDrawn="1"/>
          </p:nvSpPr>
          <p:spPr>
            <a:xfrm>
              <a:off x="11573127" y="12700"/>
              <a:ext cx="469900" cy="5238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10400387" y="12700"/>
              <a:ext cx="740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1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96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范真诚\实验室工作\PPT_design\PPT_VER2\未标题-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08" y="908720"/>
            <a:ext cx="7683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:\范真诚\实验室工作\PPT_design\PPT_VER2\未标题-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5" t="29335" r="29893" b="33897"/>
          <a:stretch>
            <a:fillRect/>
          </a:stretch>
        </p:blipFill>
        <p:spPr bwMode="auto">
          <a:xfrm>
            <a:off x="9848395" y="878558"/>
            <a:ext cx="350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062536" y="6202907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1"/>
          </p:nvPr>
        </p:nvSpPr>
        <p:spPr>
          <a:xfrm>
            <a:off x="395536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04F11-BB0E-4928-846E-D5285E710824}" type="datetime1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228184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A561BAB-3526-4741-8D9D-D60D5B67DF67}" type="slidenum">
              <a:rPr lang="zh-CN" altLang="en-US"/>
              <a:pPr/>
              <a:t>‹#›</a:t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" y="6190321"/>
            <a:ext cx="9263310" cy="965733"/>
            <a:chOff x="-1699070" y="5840377"/>
            <a:chExt cx="13972773" cy="1456711"/>
          </a:xfrm>
          <a:solidFill>
            <a:srgbClr val="E7E6E6">
              <a:lumMod val="50000"/>
            </a:srgbClr>
          </a:solidFill>
        </p:grpSpPr>
        <p:sp>
          <p:nvSpPr>
            <p:cNvPr id="14" name="矩形 13"/>
            <p:cNvSpPr/>
            <p:nvPr/>
          </p:nvSpPr>
          <p:spPr>
            <a:xfrm>
              <a:off x="-1699070" y="6399455"/>
              <a:ext cx="13891072" cy="45854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泪滴形 14"/>
            <p:cNvSpPr/>
            <p:nvPr/>
          </p:nvSpPr>
          <p:spPr>
            <a:xfrm>
              <a:off x="10921981" y="5840377"/>
              <a:ext cx="1351722" cy="1456711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6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1" t="-1131" r="29330" b="1131"/>
          <a:stretch>
            <a:fillRect/>
          </a:stretch>
        </p:blipFill>
        <p:spPr bwMode="auto">
          <a:xfrm>
            <a:off x="8435599" y="6122986"/>
            <a:ext cx="825113" cy="8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1"/>
          <p:cNvSpPr txBox="1">
            <a:spLocks noChangeArrowheads="1"/>
          </p:cNvSpPr>
          <p:nvPr userDrawn="1"/>
        </p:nvSpPr>
        <p:spPr bwMode="auto">
          <a:xfrm>
            <a:off x="3631506" y="6574461"/>
            <a:ext cx="4752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lang="en-US" altLang="zh-CN" sz="12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Theranostics</a:t>
            </a:r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3-D Imaging Laboratory, Tsinghua University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" y="0"/>
            <a:ext cx="9215616" cy="577850"/>
            <a:chOff x="0" y="0"/>
            <a:chExt cx="12292288" cy="577850"/>
          </a:xfrm>
        </p:grpSpPr>
        <p:sp>
          <p:nvSpPr>
            <p:cNvPr id="29" name="矩形 28"/>
            <p:cNvSpPr/>
            <p:nvPr userDrawn="1"/>
          </p:nvSpPr>
          <p:spPr>
            <a:xfrm>
              <a:off x="0" y="0"/>
              <a:ext cx="12192000" cy="577850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00012" y="27315"/>
              <a:ext cx="85569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|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10324524" y="1588"/>
              <a:ext cx="624244" cy="576000"/>
            </a:xfrm>
            <a:prstGeom prst="rect">
              <a:avLst/>
            </a:prstGeom>
            <a:solidFill>
              <a:srgbClr val="996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矩形 32"/>
            <p:cNvSpPr/>
            <p:nvPr userDrawn="1"/>
          </p:nvSpPr>
          <p:spPr>
            <a:xfrm>
              <a:off x="10945609" y="1588"/>
              <a:ext cx="624244" cy="576000"/>
            </a:xfrm>
            <a:prstGeom prst="rect">
              <a:avLst/>
            </a:prstGeom>
            <a:solidFill>
              <a:srgbClr val="9999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11572518" y="1588"/>
              <a:ext cx="624244" cy="576000"/>
            </a:xfrm>
            <a:prstGeom prst="rect">
              <a:avLst/>
            </a:prstGeom>
            <a:solidFill>
              <a:srgbClr val="CCC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1074949" y="12700"/>
              <a:ext cx="626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2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 userDrawn="1"/>
          </p:nvSpPr>
          <p:spPr>
            <a:xfrm>
              <a:off x="11665377" y="12700"/>
              <a:ext cx="626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10400387" y="12700"/>
              <a:ext cx="740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1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652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范真诚\实验室工作\PPT_design\PPT_VER2\未标题-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708" y="908720"/>
            <a:ext cx="7683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E:\范真诚\实验室工作\PPT_design\PPT_VER2\未标题-4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5" t="29335" r="29893" b="33897"/>
          <a:stretch>
            <a:fillRect/>
          </a:stretch>
        </p:blipFill>
        <p:spPr bwMode="auto">
          <a:xfrm>
            <a:off x="9848395" y="878558"/>
            <a:ext cx="3508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062536" y="6202907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1"/>
          </p:nvPr>
        </p:nvSpPr>
        <p:spPr>
          <a:xfrm>
            <a:off x="395536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04F11-BB0E-4928-846E-D5285E710824}" type="datetime1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228184" y="6202907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A561BAB-3526-4741-8D9D-D60D5B67DF67}" type="slidenum">
              <a:rPr lang="zh-CN" altLang="en-US"/>
              <a:pPr/>
              <a:t>‹#›</a:t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" y="6190321"/>
            <a:ext cx="9263310" cy="965733"/>
            <a:chOff x="-1699070" y="5840377"/>
            <a:chExt cx="13972773" cy="1456711"/>
          </a:xfrm>
          <a:solidFill>
            <a:srgbClr val="E7E6E6">
              <a:lumMod val="50000"/>
            </a:srgbClr>
          </a:solidFill>
        </p:grpSpPr>
        <p:sp>
          <p:nvSpPr>
            <p:cNvPr id="14" name="矩形 13"/>
            <p:cNvSpPr/>
            <p:nvPr/>
          </p:nvSpPr>
          <p:spPr>
            <a:xfrm>
              <a:off x="-1699070" y="6399455"/>
              <a:ext cx="13891072" cy="45854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泪滴形 14"/>
            <p:cNvSpPr/>
            <p:nvPr/>
          </p:nvSpPr>
          <p:spPr>
            <a:xfrm>
              <a:off x="10921981" y="5840377"/>
              <a:ext cx="1351722" cy="1456711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6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1" t="-1131" r="29330" b="1131"/>
          <a:stretch>
            <a:fillRect/>
          </a:stretch>
        </p:blipFill>
        <p:spPr bwMode="auto">
          <a:xfrm>
            <a:off x="8435599" y="6122986"/>
            <a:ext cx="825113" cy="8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1"/>
          <p:cNvSpPr txBox="1">
            <a:spLocks noChangeArrowheads="1"/>
          </p:cNvSpPr>
          <p:nvPr userDrawn="1"/>
        </p:nvSpPr>
        <p:spPr bwMode="auto">
          <a:xfrm>
            <a:off x="3631506" y="6574461"/>
            <a:ext cx="4752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</a:t>
            </a:r>
            <a:r>
              <a:rPr lang="en-US" altLang="zh-CN" sz="12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Theranostics</a:t>
            </a:r>
            <a:r>
              <a:rPr lang="en-US" altLang="zh-CN" sz="12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3-D Imaging Laboratory, Tsinghua University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" y="0"/>
            <a:ext cx="9150858" cy="577850"/>
            <a:chOff x="0" y="0"/>
            <a:chExt cx="12205911" cy="577850"/>
          </a:xfrm>
        </p:grpSpPr>
        <p:sp>
          <p:nvSpPr>
            <p:cNvPr id="29" name="矩形 28"/>
            <p:cNvSpPr/>
            <p:nvPr userDrawn="1"/>
          </p:nvSpPr>
          <p:spPr>
            <a:xfrm>
              <a:off x="0" y="0"/>
              <a:ext cx="12192000" cy="577850"/>
            </a:xfrm>
            <a:prstGeom prst="rect">
              <a:avLst/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>
              <a:off x="100012" y="27315"/>
              <a:ext cx="855697" cy="52322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5</a:t>
              </a:r>
              <a:r>
                <a:rPr lang="en-US" altLang="zh-CN" sz="2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|</a:t>
              </a:r>
              <a:endParaRPr lang="zh-CN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 userDrawn="1"/>
          </p:nvSpPr>
          <p:spPr>
            <a:xfrm>
              <a:off x="10324524" y="1588"/>
              <a:ext cx="624244" cy="576000"/>
            </a:xfrm>
            <a:prstGeom prst="rect">
              <a:avLst/>
            </a:prstGeom>
            <a:solidFill>
              <a:srgbClr val="996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/>
            <p:cNvSpPr/>
            <p:nvPr userDrawn="1"/>
          </p:nvSpPr>
          <p:spPr>
            <a:xfrm>
              <a:off x="10398145" y="12700"/>
              <a:ext cx="6269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2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 userDrawn="1"/>
          </p:nvSpPr>
          <p:spPr>
            <a:xfrm>
              <a:off x="10945609" y="1588"/>
              <a:ext cx="624244" cy="576000"/>
            </a:xfrm>
            <a:prstGeom prst="rect">
              <a:avLst/>
            </a:prstGeom>
            <a:solidFill>
              <a:srgbClr val="9999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矩形 33"/>
            <p:cNvSpPr/>
            <p:nvPr userDrawn="1"/>
          </p:nvSpPr>
          <p:spPr>
            <a:xfrm>
              <a:off x="10988571" y="12700"/>
              <a:ext cx="6269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3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 userDrawn="1"/>
          </p:nvSpPr>
          <p:spPr>
            <a:xfrm>
              <a:off x="9702137" y="1588"/>
              <a:ext cx="624244" cy="576000"/>
            </a:xfrm>
            <a:prstGeom prst="rect">
              <a:avLst/>
            </a:prstGeom>
            <a:solidFill>
              <a:srgbClr val="9900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 userDrawn="1"/>
          </p:nvSpPr>
          <p:spPr>
            <a:xfrm>
              <a:off x="9723581" y="12700"/>
              <a:ext cx="740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1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" name="矩形 36"/>
            <p:cNvSpPr/>
            <p:nvPr userDrawn="1"/>
          </p:nvSpPr>
          <p:spPr>
            <a:xfrm>
              <a:off x="11572518" y="1588"/>
              <a:ext cx="624244" cy="576000"/>
            </a:xfrm>
            <a:prstGeom prst="rect">
              <a:avLst/>
            </a:prstGeom>
            <a:solidFill>
              <a:srgbClr val="CCCC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578999" y="12700"/>
              <a:ext cx="62691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4</a:t>
              </a:r>
              <a:r>
                <a:rPr lang="en-US" altLang="zh-CN" sz="2400" b="1" dirty="0">
                  <a:solidFill>
                    <a:srgbClr val="E7E6E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eiryo UI" panose="020B0604030504040204" pitchFamily="34" charset="-128"/>
                  <a:cs typeface="Arial" panose="020B0604020202020204" pitchFamily="34" charset="0"/>
                </a:rPr>
                <a:t> </a:t>
              </a:r>
              <a:endParaRPr lang="zh-CN" altLang="en-US" sz="2400" b="1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34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7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E9E63-E6F9-4E59-92B3-7E389E366E1D}" type="datetime1">
              <a:rPr lang="zh-CN" altLang="en-US"/>
              <a:pPr>
                <a:defRPr/>
              </a:pPr>
              <a:t>2018/2/26</a:t>
            </a:fld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91DF4-4DEE-4E9E-8598-30F38992BDA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1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54A9D61-B85D-422C-ADF9-F57343325A46}" type="datetime1">
              <a:rPr lang="zh-CN" altLang="en-US"/>
              <a:pPr>
                <a:defRPr/>
              </a:pPr>
              <a:t>2018/2/26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E45F5FB6-6235-49C1-A34B-036C0570321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14" r:id="rId2"/>
    <p:sldLayoutId id="2147484006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5" r:id="rId9"/>
    <p:sldLayoutId id="2147484007" r:id="rId10"/>
    <p:sldLayoutId id="214748400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C48C-955F-4182-A600-296EEDDE9AB7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5" name="标题 3"/>
          <p:cNvSpPr>
            <a:spLocks noGrp="1"/>
          </p:cNvSpPr>
          <p:nvPr>
            <p:ph type="ctrTitle"/>
          </p:nvPr>
        </p:nvSpPr>
        <p:spPr>
          <a:xfrm>
            <a:off x="782340" y="2279050"/>
            <a:ext cx="7382817" cy="1470025"/>
          </a:xfrm>
        </p:spPr>
        <p:txBody>
          <a:bodyPr/>
          <a:lstStyle/>
          <a:p>
            <a:pPr>
              <a:defRPr/>
            </a:pPr>
            <a:r>
              <a:rPr lang="zh-CN" altLang="en-US" sz="48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大组会</a:t>
            </a:r>
            <a:endParaRPr lang="zh-CN" altLang="en-US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文本框 5"/>
          <p:cNvSpPr txBox="1"/>
          <p:nvPr/>
        </p:nvSpPr>
        <p:spPr>
          <a:xfrm>
            <a:off x="2123728" y="3960555"/>
            <a:ext cx="47000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457200" eaLnBrk="1" hangingPunct="1">
              <a:defRPr/>
            </a:pPr>
            <a:r>
              <a:rPr kumimoji="0"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陈国文</a:t>
            </a:r>
            <a:endParaRPr kumimoji="0"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defTabSz="457200" eaLnBrk="1" hangingPunct="1">
              <a:spcBef>
                <a:spcPts val="1200"/>
              </a:spcBef>
              <a:defRPr/>
            </a:pPr>
            <a:r>
              <a:rPr kumimoji="0" lang="zh-CN" altLang="en-US" sz="28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清华大学</a:t>
            </a:r>
            <a:endParaRPr kumimoji="0" lang="en-US" altLang="zh-CN" sz="2800" smtClean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  <a:p>
            <a:pPr algn="ctr" defTabSz="457200" eaLnBrk="1" hangingPunct="1">
              <a:spcBef>
                <a:spcPts val="1200"/>
              </a:spcBef>
              <a:defRPr/>
            </a:pPr>
            <a:r>
              <a:rPr kumimoji="0" lang="zh-CN" altLang="en-US" sz="2400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 </a:t>
            </a:r>
            <a:r>
              <a:rPr kumimoji="0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/>
            </a:r>
            <a:br>
              <a:rPr kumimoji="0"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</a:br>
            <a:r>
              <a:rPr kumimoji="0"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  <a:ea typeface="黑体" pitchFamily="49" charset="-122"/>
              </a:rPr>
              <a:t>医学院生物医学工程系</a:t>
            </a:r>
            <a:endParaRPr kumimoji="0" lang="en-US" altLang="zh-CN" sz="2000" dirty="0">
              <a:effectLst>
                <a:outerShdw blurRad="38100" dist="38100" dir="2700000" algn="tl">
                  <a:srgbClr val="C0C0C0"/>
                </a:outerShdw>
              </a:effectLst>
              <a:latin typeface="宋体" pitchFamily="2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97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251520" y="3140968"/>
            <a:ext cx="8712968" cy="147002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ts val="1200"/>
              </a:spcBef>
              <a:defRPr/>
            </a:pPr>
            <a:r>
              <a:rPr lang="en-US" altLang="zh-CN" sz="8000" b="1" kern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Thanks</a:t>
            </a:r>
            <a:endParaRPr lang="en-US" altLang="zh-CN" sz="8000" b="1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4"/>
          <a:stretch/>
        </p:blipFill>
        <p:spPr>
          <a:xfrm>
            <a:off x="3331569" y="554325"/>
            <a:ext cx="1008112" cy="1001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76"/>
          <a:stretch/>
        </p:blipFill>
        <p:spPr>
          <a:xfrm>
            <a:off x="4408984" y="483930"/>
            <a:ext cx="1080120" cy="1001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61BAB-3526-4741-8D9D-D60D5B67DF67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16632"/>
            <a:ext cx="251383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Leap Motion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交互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4208954" y="2059102"/>
            <a:ext cx="3507616" cy="3046106"/>
            <a:chOff x="4152833" y="1967082"/>
            <a:chExt cx="3507616" cy="3046106"/>
          </a:xfrm>
        </p:grpSpPr>
        <p:pic>
          <p:nvPicPr>
            <p:cNvPr id="44" name="Picture 2" descr="“heart”的图片搜索结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127" l="0" r="100000">
                          <a14:backgroundMark x1="15200" y1="19651" x2="15200" y2="19651"/>
                          <a14:backgroundMark x1="12000" y1="37555" x2="12000" y2="37555"/>
                          <a14:backgroundMark x1="15200" y1="58079" x2="15200" y2="58079"/>
                          <a14:backgroundMark x1="12000" y1="69432" x2="12000" y2="69432"/>
                          <a14:backgroundMark x1="10400" y1="74672" x2="10400" y2="74672"/>
                          <a14:backgroundMark x1="22800" y1="78166" x2="22800" y2="78166"/>
                          <a14:backgroundMark x1="9600" y1="43668" x2="9600" y2="43668"/>
                          <a14:backgroundMark x1="8400" y1="24017" x2="8400" y2="24017"/>
                          <a14:backgroundMark x1="23200" y1="9170" x2="23200" y2="9170"/>
                          <a14:backgroundMark x1="67200" y1="21397" x2="67200" y2="21397"/>
                          <a14:backgroundMark x1="78400" y1="12664" x2="78400" y2="12664"/>
                          <a14:backgroundMark x1="37600" y1="3057" x2="37600" y2="30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420888"/>
              <a:ext cx="2381250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组合 4"/>
            <p:cNvGrpSpPr/>
            <p:nvPr/>
          </p:nvGrpSpPr>
          <p:grpSpPr>
            <a:xfrm>
              <a:off x="4152833" y="1994586"/>
              <a:ext cx="1746116" cy="3016140"/>
              <a:chOff x="3263131" y="1704695"/>
              <a:chExt cx="1953060" cy="2785508"/>
            </a:xfrm>
          </p:grpSpPr>
          <p:sp>
            <p:nvSpPr>
              <p:cNvPr id="6" name="立方体 5"/>
              <p:cNvSpPr/>
              <p:nvPr/>
            </p:nvSpPr>
            <p:spPr>
              <a:xfrm>
                <a:off x="3267465" y="1704695"/>
                <a:ext cx="1930705" cy="2785508"/>
              </a:xfrm>
              <a:prstGeom prst="cube">
                <a:avLst>
                  <a:gd name="adj" fmla="val 48401"/>
                </a:avLst>
              </a:prstGeom>
              <a:solidFill>
                <a:srgbClr val="5B9BD5">
                  <a:alpha val="12941"/>
                </a:srgb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/>
                <a:endParaRPr lang="zh-CN" alt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3263131" y="1704695"/>
                <a:ext cx="1953060" cy="2785507"/>
                <a:chOff x="6899465" y="1205101"/>
                <a:chExt cx="1953060" cy="2785507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 flipH="1" flipV="1">
                  <a:off x="7818213" y="3048046"/>
                  <a:ext cx="1034312" cy="17504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818213" y="1205101"/>
                  <a:ext cx="0" cy="1842945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组合 9"/>
                <p:cNvGrpSpPr/>
                <p:nvPr/>
              </p:nvGrpSpPr>
              <p:grpSpPr>
                <a:xfrm>
                  <a:off x="6899465" y="1205101"/>
                  <a:ext cx="1930705" cy="2785507"/>
                  <a:chOff x="7915054" y="1645121"/>
                  <a:chExt cx="1930705" cy="2785507"/>
                </a:xfrm>
              </p:grpSpPr>
              <p:sp>
                <p:nvSpPr>
                  <p:cNvPr id="12" name="立方体 11"/>
                  <p:cNvSpPr/>
                  <p:nvPr/>
                </p:nvSpPr>
                <p:spPr>
                  <a:xfrm>
                    <a:off x="7915054" y="2266550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立方体 12"/>
                  <p:cNvSpPr/>
                  <p:nvPr/>
                </p:nvSpPr>
                <p:spPr>
                  <a:xfrm>
                    <a:off x="7915054" y="3191608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" name="立方体 13"/>
                  <p:cNvSpPr/>
                  <p:nvPr/>
                </p:nvSpPr>
                <p:spPr>
                  <a:xfrm>
                    <a:off x="8226204" y="1955923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" name="立方体 14"/>
                  <p:cNvSpPr/>
                  <p:nvPr/>
                </p:nvSpPr>
                <p:spPr>
                  <a:xfrm>
                    <a:off x="8226204" y="288098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立方体 15"/>
                  <p:cNvSpPr/>
                  <p:nvPr/>
                </p:nvSpPr>
                <p:spPr>
                  <a:xfrm>
                    <a:off x="8537354" y="164512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立方体 16"/>
                  <p:cNvSpPr/>
                  <p:nvPr/>
                </p:nvSpPr>
                <p:spPr>
                  <a:xfrm>
                    <a:off x="8537354" y="2570179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11" name="直接连接符 10"/>
                <p:cNvCxnSpPr/>
                <p:nvPr/>
              </p:nvCxnSpPr>
              <p:spPr>
                <a:xfrm flipH="1">
                  <a:off x="6899465" y="3065550"/>
                  <a:ext cx="918748" cy="925058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组合 44"/>
            <p:cNvGrpSpPr/>
            <p:nvPr/>
          </p:nvGrpSpPr>
          <p:grpSpPr>
            <a:xfrm>
              <a:off x="5934317" y="1967082"/>
              <a:ext cx="1726132" cy="3018730"/>
              <a:chOff x="3263129" y="1702302"/>
              <a:chExt cx="1930707" cy="2787900"/>
            </a:xfrm>
          </p:grpSpPr>
          <p:sp>
            <p:nvSpPr>
              <p:cNvPr id="46" name="立方体 45"/>
              <p:cNvSpPr/>
              <p:nvPr/>
            </p:nvSpPr>
            <p:spPr>
              <a:xfrm>
                <a:off x="3263129" y="1702302"/>
                <a:ext cx="1930706" cy="2785507"/>
              </a:xfrm>
              <a:prstGeom prst="cube">
                <a:avLst>
                  <a:gd name="adj" fmla="val 48401"/>
                </a:avLst>
              </a:prstGeom>
              <a:solidFill>
                <a:schemeClr val="accent1">
                  <a:lumMod val="20000"/>
                  <a:lumOff val="80000"/>
                  <a:alpha val="12941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/>
                <a:endParaRPr lang="zh-CN" alt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3263131" y="1704695"/>
                <a:ext cx="1930705" cy="2785507"/>
                <a:chOff x="6899465" y="1205101"/>
                <a:chExt cx="1930705" cy="2785507"/>
              </a:xfrm>
            </p:grpSpPr>
            <p:cxnSp>
              <p:nvCxnSpPr>
                <p:cNvPr id="48" name="直接连接符 47"/>
                <p:cNvCxnSpPr/>
                <p:nvPr/>
              </p:nvCxnSpPr>
              <p:spPr>
                <a:xfrm>
                  <a:off x="7834071" y="1205101"/>
                  <a:ext cx="0" cy="1842945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" name="组合 48"/>
                <p:cNvGrpSpPr/>
                <p:nvPr/>
              </p:nvGrpSpPr>
              <p:grpSpPr>
                <a:xfrm>
                  <a:off x="6899465" y="1205101"/>
                  <a:ext cx="1930705" cy="2785507"/>
                  <a:chOff x="7915054" y="1645121"/>
                  <a:chExt cx="1930705" cy="2785507"/>
                </a:xfrm>
              </p:grpSpPr>
              <p:sp>
                <p:nvSpPr>
                  <p:cNvPr id="51" name="立方体 50"/>
                  <p:cNvSpPr/>
                  <p:nvPr/>
                </p:nvSpPr>
                <p:spPr>
                  <a:xfrm>
                    <a:off x="7915054" y="2266550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" name="立方体 51"/>
                  <p:cNvSpPr/>
                  <p:nvPr/>
                </p:nvSpPr>
                <p:spPr>
                  <a:xfrm>
                    <a:off x="7915054" y="3191608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" name="立方体 52"/>
                  <p:cNvSpPr/>
                  <p:nvPr/>
                </p:nvSpPr>
                <p:spPr>
                  <a:xfrm>
                    <a:off x="8226204" y="1955923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" name="立方体 53"/>
                  <p:cNvSpPr/>
                  <p:nvPr/>
                </p:nvSpPr>
                <p:spPr>
                  <a:xfrm>
                    <a:off x="8226204" y="288098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立方体 54"/>
                  <p:cNvSpPr/>
                  <p:nvPr/>
                </p:nvSpPr>
                <p:spPr>
                  <a:xfrm>
                    <a:off x="8537354" y="164512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立方体 55"/>
                  <p:cNvSpPr/>
                  <p:nvPr/>
                </p:nvSpPr>
                <p:spPr>
                  <a:xfrm>
                    <a:off x="8537354" y="2570179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0" name="直接连接符 49"/>
                <p:cNvCxnSpPr/>
                <p:nvPr/>
              </p:nvCxnSpPr>
              <p:spPr>
                <a:xfrm flipH="1">
                  <a:off x="6899465" y="3065550"/>
                  <a:ext cx="918748" cy="925058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组合 56"/>
            <p:cNvGrpSpPr/>
            <p:nvPr/>
          </p:nvGrpSpPr>
          <p:grpSpPr>
            <a:xfrm>
              <a:off x="5035885" y="1977637"/>
              <a:ext cx="1732888" cy="3035551"/>
              <a:chOff x="3255572" y="1699409"/>
              <a:chExt cx="1938264" cy="2803434"/>
            </a:xfrm>
          </p:grpSpPr>
          <p:sp>
            <p:nvSpPr>
              <p:cNvPr id="58" name="立方体 57"/>
              <p:cNvSpPr/>
              <p:nvPr/>
            </p:nvSpPr>
            <p:spPr>
              <a:xfrm>
                <a:off x="3255572" y="1717335"/>
                <a:ext cx="1930705" cy="2785508"/>
              </a:xfrm>
              <a:prstGeom prst="cube">
                <a:avLst>
                  <a:gd name="adj" fmla="val 48401"/>
                </a:avLst>
              </a:prstGeom>
              <a:solidFill>
                <a:schemeClr val="accent1">
                  <a:lumMod val="40000"/>
                  <a:lumOff val="60000"/>
                  <a:alpha val="12941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/>
                <a:endParaRPr lang="zh-CN" alt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3263131" y="1699409"/>
                <a:ext cx="1930705" cy="2790793"/>
                <a:chOff x="6899465" y="1199815"/>
                <a:chExt cx="1930705" cy="2790793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7828785" y="1205101"/>
                  <a:ext cx="0" cy="1842945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组合 60"/>
                <p:cNvGrpSpPr/>
                <p:nvPr/>
              </p:nvGrpSpPr>
              <p:grpSpPr>
                <a:xfrm>
                  <a:off x="6899465" y="1199815"/>
                  <a:ext cx="1930705" cy="2790793"/>
                  <a:chOff x="7915054" y="1639835"/>
                  <a:chExt cx="1930705" cy="2790793"/>
                </a:xfrm>
              </p:grpSpPr>
              <p:sp>
                <p:nvSpPr>
                  <p:cNvPr id="63" name="立方体 62"/>
                  <p:cNvSpPr/>
                  <p:nvPr/>
                </p:nvSpPr>
                <p:spPr>
                  <a:xfrm>
                    <a:off x="7915054" y="2266550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立方体 63"/>
                  <p:cNvSpPr/>
                  <p:nvPr/>
                </p:nvSpPr>
                <p:spPr>
                  <a:xfrm>
                    <a:off x="7915054" y="3191608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立方体 64"/>
                  <p:cNvSpPr/>
                  <p:nvPr/>
                </p:nvSpPr>
                <p:spPr>
                  <a:xfrm>
                    <a:off x="8226204" y="1955923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8226204" y="288098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立方体 66"/>
                  <p:cNvSpPr/>
                  <p:nvPr/>
                </p:nvSpPr>
                <p:spPr>
                  <a:xfrm>
                    <a:off x="8537354" y="1639835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立方体 67"/>
                  <p:cNvSpPr/>
                  <p:nvPr/>
                </p:nvSpPr>
                <p:spPr>
                  <a:xfrm>
                    <a:off x="8537354" y="2570179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62" name="直接连接符 61"/>
                <p:cNvCxnSpPr/>
                <p:nvPr/>
              </p:nvCxnSpPr>
              <p:spPr>
                <a:xfrm flipH="1">
                  <a:off x="6899465" y="3065550"/>
                  <a:ext cx="918748" cy="925058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9" name="椭圆 68"/>
          <p:cNvSpPr>
            <a:spLocks/>
          </p:cNvSpPr>
          <p:nvPr/>
        </p:nvSpPr>
        <p:spPr>
          <a:xfrm rot="546212">
            <a:off x="603548" y="1299363"/>
            <a:ext cx="396000" cy="396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箭头连接符 70"/>
          <p:cNvCxnSpPr>
            <a:stCxn id="69" idx="4"/>
            <a:endCxn id="79" idx="7"/>
          </p:cNvCxnSpPr>
          <p:nvPr/>
        </p:nvCxnSpPr>
        <p:spPr>
          <a:xfrm flipH="1">
            <a:off x="581735" y="1692869"/>
            <a:ext cx="188486" cy="110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9" idx="4"/>
            <a:endCxn id="80" idx="0"/>
          </p:cNvCxnSpPr>
          <p:nvPr/>
        </p:nvCxnSpPr>
        <p:spPr>
          <a:xfrm>
            <a:off x="770221" y="1692869"/>
            <a:ext cx="259916" cy="1026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>
            <a:spLocks/>
          </p:cNvSpPr>
          <p:nvPr/>
        </p:nvSpPr>
        <p:spPr>
          <a:xfrm>
            <a:off x="243728" y="2744137"/>
            <a:ext cx="396000" cy="396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79" idx="4"/>
            <a:endCxn id="86" idx="7"/>
          </p:cNvCxnSpPr>
          <p:nvPr/>
        </p:nvCxnSpPr>
        <p:spPr>
          <a:xfrm flipH="1">
            <a:off x="304670" y="3140137"/>
            <a:ext cx="137058" cy="1142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9" idx="4"/>
            <a:endCxn id="87" idx="0"/>
          </p:cNvCxnSpPr>
          <p:nvPr/>
        </p:nvCxnSpPr>
        <p:spPr>
          <a:xfrm>
            <a:off x="441728" y="3140137"/>
            <a:ext cx="214356" cy="1141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>
            <a:spLocks/>
          </p:cNvSpPr>
          <p:nvPr/>
        </p:nvSpPr>
        <p:spPr>
          <a:xfrm rot="19260228">
            <a:off x="85960" y="4281485"/>
            <a:ext cx="396000" cy="396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/>
          </p:cNvSpPr>
          <p:nvPr/>
        </p:nvSpPr>
        <p:spPr>
          <a:xfrm>
            <a:off x="458084" y="4281485"/>
            <a:ext cx="396000" cy="396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6" name="组合 2055"/>
          <p:cNvGrpSpPr/>
          <p:nvPr/>
        </p:nvGrpSpPr>
        <p:grpSpPr>
          <a:xfrm rot="640855">
            <a:off x="707598" y="2770732"/>
            <a:ext cx="1100602" cy="1882281"/>
            <a:chOff x="1069730" y="2320632"/>
            <a:chExt cx="1100602" cy="1882281"/>
          </a:xfrm>
        </p:grpSpPr>
        <p:sp>
          <p:nvSpPr>
            <p:cNvPr id="80" name="椭圆 79"/>
            <p:cNvSpPr>
              <a:spLocks/>
            </p:cNvSpPr>
            <p:nvPr/>
          </p:nvSpPr>
          <p:spPr>
            <a:xfrm rot="20623554">
              <a:off x="1069730" y="2320632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箭头连接符 83"/>
            <p:cNvCxnSpPr>
              <a:stCxn id="80" idx="4"/>
              <a:endCxn id="91" idx="0"/>
            </p:cNvCxnSpPr>
            <p:nvPr/>
          </p:nvCxnSpPr>
          <p:spPr>
            <a:xfrm rot="20959145">
              <a:off x="1427221" y="2694317"/>
              <a:ext cx="49840" cy="112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80" idx="4"/>
              <a:endCxn id="92" idx="1"/>
            </p:cNvCxnSpPr>
            <p:nvPr/>
          </p:nvCxnSpPr>
          <p:spPr>
            <a:xfrm rot="20959145">
              <a:off x="1418953" y="2670057"/>
              <a:ext cx="317634" cy="10627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>
              <a:spLocks/>
            </p:cNvSpPr>
            <p:nvPr/>
          </p:nvSpPr>
          <p:spPr>
            <a:xfrm>
              <a:off x="1383066" y="3806913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/>
            </p:cNvSpPr>
            <p:nvPr/>
          </p:nvSpPr>
          <p:spPr>
            <a:xfrm>
              <a:off x="1774332" y="3636216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>
            <a:off x="0" y="5362052"/>
            <a:ext cx="205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mtClean="0"/>
              <a:t>模型的八叉树</a:t>
            </a:r>
            <a:endParaRPr lang="zh-CN" altLang="en-US" b="1"/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732240" y="3493985"/>
            <a:ext cx="2653651" cy="1201037"/>
          </a:xfrm>
          <a:prstGeom prst="rect">
            <a:avLst/>
          </a:prstGeom>
        </p:spPr>
      </p:pic>
      <p:sp>
        <p:nvSpPr>
          <p:cNvPr id="158" name="矩形 157"/>
          <p:cNvSpPr/>
          <p:nvPr/>
        </p:nvSpPr>
        <p:spPr>
          <a:xfrm>
            <a:off x="2197265" y="1123708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2197265" y="1593608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2197265" y="2063508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2197265" y="2533408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3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197265" y="3003308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4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2197265" y="3473208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5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2197265" y="3943108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6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2197265" y="4413008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7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076" name="曲线连接符 2075"/>
          <p:cNvCxnSpPr>
            <a:stCxn id="69" idx="7"/>
            <a:endCxn id="158" idx="1"/>
          </p:cNvCxnSpPr>
          <p:nvPr/>
        </p:nvCxnSpPr>
        <p:spPr>
          <a:xfrm rot="5400000" flipH="1" flipV="1">
            <a:off x="1568298" y="752304"/>
            <a:ext cx="22613" cy="1235322"/>
          </a:xfrm>
          <a:prstGeom prst="curvedConnector4">
            <a:avLst>
              <a:gd name="adj1" fmla="val 1010923"/>
              <a:gd name="adj2" fmla="val 515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直接箭头连接符 2077"/>
          <p:cNvCxnSpPr>
            <a:endCxn id="159" idx="1"/>
          </p:cNvCxnSpPr>
          <p:nvPr/>
        </p:nvCxnSpPr>
        <p:spPr>
          <a:xfrm>
            <a:off x="1579604" y="1254030"/>
            <a:ext cx="617661" cy="574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/>
          <p:cNvCxnSpPr/>
          <p:nvPr/>
        </p:nvCxnSpPr>
        <p:spPr>
          <a:xfrm>
            <a:off x="1585804" y="1254030"/>
            <a:ext cx="582823" cy="1044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>
            <a:endCxn id="161" idx="1"/>
          </p:cNvCxnSpPr>
          <p:nvPr/>
        </p:nvCxnSpPr>
        <p:spPr>
          <a:xfrm>
            <a:off x="1599348" y="1253337"/>
            <a:ext cx="597917" cy="1515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/>
          <p:cNvCxnSpPr>
            <a:endCxn id="162" idx="1"/>
          </p:cNvCxnSpPr>
          <p:nvPr/>
        </p:nvCxnSpPr>
        <p:spPr>
          <a:xfrm>
            <a:off x="1601103" y="1253337"/>
            <a:ext cx="596162" cy="1984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>
            <a:endCxn id="163" idx="1"/>
          </p:cNvCxnSpPr>
          <p:nvPr/>
        </p:nvCxnSpPr>
        <p:spPr>
          <a:xfrm>
            <a:off x="1597228" y="1253337"/>
            <a:ext cx="600037" cy="2454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>
            <a:endCxn id="164" idx="1"/>
          </p:cNvCxnSpPr>
          <p:nvPr/>
        </p:nvCxnSpPr>
        <p:spPr>
          <a:xfrm>
            <a:off x="1598212" y="1146322"/>
            <a:ext cx="599053" cy="30317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3" name="图片 209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6500" y="4542249"/>
            <a:ext cx="2968178" cy="17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1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61BAB-3526-4741-8D9D-D60D5B67DF67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7544" y="686085"/>
            <a:ext cx="8064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       </a:t>
            </a:r>
            <a:r>
              <a:rPr lang="zh-CN" altLang="en-US" sz="3200" dirty="0" smtClean="0"/>
              <a:t>两套</a:t>
            </a:r>
            <a:r>
              <a:rPr lang="en-US" altLang="zh-CN" sz="3200" dirty="0" err="1" smtClean="0"/>
              <a:t>shader</a:t>
            </a:r>
            <a:r>
              <a:rPr lang="zh-CN" altLang="en-US" sz="3200" dirty="0" smtClean="0"/>
              <a:t>必须给两个指针或者句柄否则会绘制不出来，也可以建立一个句柄数组 </a:t>
            </a:r>
            <a:endParaRPr lang="en-US" altLang="zh-CN" sz="3200" dirty="0" smtClean="0"/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      </a:t>
            </a:r>
            <a:r>
              <a:rPr lang="zh-CN" altLang="en-US" sz="3200" dirty="0" smtClean="0"/>
              <a:t>解决了这个问题然后就是多模型输入的问题了。</a:t>
            </a:r>
            <a:r>
              <a:rPr lang="en-US" altLang="zh-CN" sz="3200" dirty="0" smtClean="0"/>
              <a:t> </a:t>
            </a:r>
          </a:p>
          <a:p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2077" b="6528"/>
          <a:stretch/>
        </p:blipFill>
        <p:spPr>
          <a:xfrm>
            <a:off x="210037" y="3140968"/>
            <a:ext cx="4304762" cy="31683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2854"/>
          <a:stretch/>
        </p:blipFill>
        <p:spPr>
          <a:xfrm>
            <a:off x="4524952" y="3495868"/>
            <a:ext cx="4619048" cy="24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61BAB-3526-4741-8D9D-D60D5B67DF67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3451"/>
          <a:stretch/>
        </p:blipFill>
        <p:spPr>
          <a:xfrm>
            <a:off x="107504" y="3196595"/>
            <a:ext cx="5850780" cy="33634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7692" t="7489" r="11396" b="3159"/>
          <a:stretch/>
        </p:blipFill>
        <p:spPr>
          <a:xfrm>
            <a:off x="5539440" y="-4523"/>
            <a:ext cx="2822344" cy="31841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" y="-21458"/>
            <a:ext cx="5535000" cy="314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8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61BAB-3526-4741-8D9D-D60D5B67DF67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67544" y="980728"/>
            <a:ext cx="835292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latin typeface="FZSSK--GBK1-00+ZKJGQf-63"/>
              </a:rPr>
              <a:t>虚</a:t>
            </a:r>
            <a:r>
              <a:rPr lang="zh-CN" altLang="en-US" sz="2000">
                <a:latin typeface="SSJ4+ZKJGQW-1"/>
              </a:rPr>
              <a:t>拟</a:t>
            </a:r>
            <a:r>
              <a:rPr lang="zh-CN" altLang="en-US" sz="2000">
                <a:latin typeface="FZSSK--GBK1-00+ZKJGQX-11"/>
              </a:rPr>
              <a:t>手术</a:t>
            </a:r>
            <a:r>
              <a:rPr lang="zh-CN" altLang="en-US" sz="2000">
                <a:latin typeface="SSJ4+ZKJGQW-1"/>
              </a:rPr>
              <a:t>的</a:t>
            </a:r>
            <a:r>
              <a:rPr lang="zh-CN" altLang="en-US" sz="2000" b="1">
                <a:latin typeface="FZSSK--GBK1-00+ZKJGQd-55"/>
              </a:rPr>
              <a:t>核</a:t>
            </a:r>
            <a:r>
              <a:rPr lang="zh-CN" altLang="en-US" sz="2000" b="1">
                <a:latin typeface="SSJ4+ZKJGQW-1"/>
              </a:rPr>
              <a:t>心</a:t>
            </a:r>
            <a:r>
              <a:rPr lang="zh-CN" altLang="en-US" sz="2000" b="1">
                <a:latin typeface="FZSSK--GBK1-00+ZKJGQX-11"/>
              </a:rPr>
              <a:t>技术</a:t>
            </a:r>
            <a:r>
              <a:rPr lang="zh-CN" altLang="en-US" sz="2000">
                <a:latin typeface="FZSSK--GBK1-00+ZKJGQZ-27"/>
              </a:rPr>
              <a:t>主</a:t>
            </a:r>
            <a:r>
              <a:rPr lang="zh-CN" altLang="en-US" sz="2000">
                <a:latin typeface="FZSSK--GBK1-00+ZKJGQX-13"/>
              </a:rPr>
              <a:t>要</a:t>
            </a:r>
            <a:r>
              <a:rPr lang="zh-CN" altLang="en-US" sz="2000">
                <a:latin typeface="FZSSK--GBK1-00+ZKJGQZ-27"/>
              </a:rPr>
              <a:t>包</a:t>
            </a:r>
            <a:r>
              <a:rPr lang="zh-CN" altLang="en-US" sz="2000">
                <a:latin typeface="FZSSK--GBK1-00+ZKJGQf-63"/>
              </a:rPr>
              <a:t>括</a:t>
            </a:r>
            <a:r>
              <a:rPr lang="zh-CN" altLang="en-US" sz="2000" b="1">
                <a:latin typeface="FZSSK--GBK1-00+ZKJGQk-92"/>
              </a:rPr>
              <a:t>碰撞</a:t>
            </a:r>
            <a:r>
              <a:rPr lang="zh-CN" altLang="en-US" sz="2000" b="1">
                <a:latin typeface="SSJ4+ZKJGQW-1"/>
              </a:rPr>
              <a:t>检测和</a:t>
            </a:r>
            <a:r>
              <a:rPr lang="zh-CN" altLang="en-US" sz="2000" b="1" smtClean="0">
                <a:latin typeface="FZSSK--GBK1-00+ZKJGQX-11"/>
              </a:rPr>
              <a:t>柔</a:t>
            </a:r>
            <a:r>
              <a:rPr lang="zh-CN" altLang="en-US" sz="2000" b="1" smtClean="0">
                <a:latin typeface="SSJ4+ZKJGQW-1"/>
              </a:rPr>
              <a:t>性</a:t>
            </a:r>
            <a:r>
              <a:rPr lang="zh-CN" altLang="en-US" sz="2000" b="1" smtClean="0">
                <a:latin typeface="FZSSK--GBK1-00+ZKJGQX-11"/>
              </a:rPr>
              <a:t>形变</a:t>
            </a:r>
            <a:r>
              <a:rPr lang="zh-CN" altLang="en-US" sz="2000" smtClean="0">
                <a:latin typeface="DY82+ZKJGQm-102"/>
              </a:rPr>
              <a:t>。</a:t>
            </a:r>
            <a:endParaRPr lang="en-US" altLang="zh-CN" sz="2000" smtClean="0">
              <a:latin typeface="DY82+ZKJGQm-102"/>
            </a:endParaRPr>
          </a:p>
          <a:p>
            <a:endParaRPr lang="en-US" altLang="zh-CN" smtClean="0">
              <a:latin typeface="DY82+ZKJGQm-102"/>
            </a:endParaRPr>
          </a:p>
          <a:p>
            <a:r>
              <a:rPr lang="zh-CN" altLang="en-US" sz="2000" smtClean="0">
                <a:latin typeface="DY82+ZKJGQm-102"/>
              </a:rPr>
              <a:t>碰撞检测</a:t>
            </a:r>
            <a:r>
              <a:rPr lang="zh-CN" altLang="en-US" smtClean="0"/>
              <a:t>主要采用</a:t>
            </a:r>
            <a:r>
              <a:rPr lang="zh-CN" altLang="en-US" sz="2000">
                <a:latin typeface="DY82+ZKJGQm-102"/>
              </a:rPr>
              <a:t>：</a:t>
            </a:r>
            <a:r>
              <a:rPr lang="zh-CN" altLang="en-US" sz="2000" smtClean="0"/>
              <a:t>空间</a:t>
            </a:r>
            <a:r>
              <a:rPr lang="zh-CN" altLang="en-US" sz="2000"/>
              <a:t>剖分</a:t>
            </a:r>
            <a:r>
              <a:rPr lang="zh-CN" altLang="en-US" sz="2000" smtClean="0"/>
              <a:t>法 和 层次包围盒 ； </a:t>
            </a:r>
            <a:endParaRPr lang="en-US" altLang="zh-CN" sz="2000" smtClean="0"/>
          </a:p>
          <a:p>
            <a:endParaRPr lang="en-US" altLang="zh-CN" sz="2000" smtClean="0">
              <a:latin typeface="DY82+ZKJGQm-10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2625" y="92883"/>
            <a:ext cx="485039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虚拟手术的核心技术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2979" y="31409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latin typeface="FZSSK--GBK1-00+ZKJGQa-35"/>
              </a:rPr>
              <a:t>均</a:t>
            </a:r>
            <a:r>
              <a:rPr lang="zh-CN" altLang="en-US">
                <a:latin typeface="FZSSK--GBK1-00+ZKJGQd-55"/>
              </a:rPr>
              <a:t>匀</a:t>
            </a:r>
            <a:r>
              <a:rPr lang="zh-CN" altLang="en-US">
                <a:latin typeface="FZSSK--GBK1-00+ZKJGQk-92"/>
              </a:rPr>
              <a:t>剖</a:t>
            </a:r>
            <a:r>
              <a:rPr lang="zh-CN" altLang="en-US">
                <a:latin typeface="SSJ4+ZKJGQW-1"/>
              </a:rPr>
              <a:t>分法</a:t>
            </a:r>
            <a:r>
              <a:rPr lang="zh-CN" altLang="en-US" smtClean="0">
                <a:latin typeface="DY82+ZKJGQm-102"/>
              </a:rPr>
              <a:t>、</a:t>
            </a:r>
            <a:r>
              <a:rPr lang="zh-CN" altLang="en-US" smtClean="0">
                <a:latin typeface="FZSSK--GBK1-00+ZKJGQZ-27"/>
              </a:rPr>
              <a:t>八</a:t>
            </a:r>
            <a:r>
              <a:rPr lang="zh-CN" altLang="en-US">
                <a:latin typeface="FZSSK--GBK1-00+ZKJGQk-92"/>
              </a:rPr>
              <a:t>叉</a:t>
            </a:r>
            <a:r>
              <a:rPr lang="zh-CN" altLang="en-US">
                <a:latin typeface="FZSSK--GBK1-00+ZKJGQj-79"/>
              </a:rPr>
              <a:t>树</a:t>
            </a:r>
            <a:r>
              <a:rPr lang="zh-CN" altLang="en-US">
                <a:latin typeface="DY82+ZKJGQm-102"/>
              </a:rPr>
              <a:t>、</a:t>
            </a:r>
            <a:r>
              <a:rPr lang="zh-CN" altLang="en-US">
                <a:latin typeface="FZSSK--GBK1-00+ZKJGQY-25"/>
              </a:rPr>
              <a:t>二</a:t>
            </a:r>
            <a:r>
              <a:rPr lang="zh-CN" altLang="en-US">
                <a:latin typeface="FZSSK--GBK1-00+ZKJGQk-92"/>
              </a:rPr>
              <a:t>叉</a:t>
            </a:r>
            <a:r>
              <a:rPr lang="zh-CN" altLang="en-US">
                <a:latin typeface="FZSSK--GBK1-00+ZKJGQj-79"/>
              </a:rPr>
              <a:t>树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2699792" y="2116792"/>
            <a:ext cx="486826" cy="8081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061900" y="2015250"/>
            <a:ext cx="471115" cy="9096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12774" y="5044726"/>
            <a:ext cx="8062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latin typeface="FZSSK--GBK1-00+ZKJGQZ-27"/>
              </a:rPr>
              <a:t>长</a:t>
            </a:r>
            <a:r>
              <a:rPr lang="zh-CN" altLang="en-US">
                <a:latin typeface="FZSSK--GBK1-00+ZKJGQY-25"/>
              </a:rPr>
              <a:t>单</a:t>
            </a:r>
            <a:r>
              <a:rPr lang="zh-CN" altLang="en-US">
                <a:latin typeface="FZSSK--GBK1-00+ZKJGQa-35"/>
              </a:rPr>
              <a:t>元</a:t>
            </a:r>
            <a:r>
              <a:rPr lang="zh-CN" altLang="en-US">
                <a:latin typeface="SSJ4+ZKJGQW-1"/>
              </a:rPr>
              <a:t>模型</a:t>
            </a:r>
            <a:r>
              <a:rPr lang="zh-CN" altLang="en-US">
                <a:latin typeface="DY82+ZKJGQm-102"/>
              </a:rPr>
              <a:t>、</a:t>
            </a:r>
            <a:r>
              <a:rPr lang="zh-CN" altLang="en-US">
                <a:latin typeface="FZSSK--GBK1-00+ZKJGQX-11"/>
              </a:rPr>
              <a:t>质</a:t>
            </a:r>
            <a:r>
              <a:rPr lang="zh-CN" altLang="en-US">
                <a:latin typeface="FZSSK--GBK1-00+ZKJGQX-13"/>
              </a:rPr>
              <a:t>点</a:t>
            </a:r>
            <a:r>
              <a:rPr lang="zh-CN" altLang="en-US">
                <a:latin typeface="DY2+ZKJGQW-4"/>
              </a:rPr>
              <a:t>－</a:t>
            </a:r>
            <a:r>
              <a:rPr lang="zh-CN" altLang="en-US">
                <a:latin typeface="FZSSK--GBK1-00+ZKJGQk-92"/>
              </a:rPr>
              <a:t>弹簧</a:t>
            </a:r>
            <a:r>
              <a:rPr lang="zh-CN" altLang="en-US">
                <a:latin typeface="SSJ4+ZKJGQW-1"/>
              </a:rPr>
              <a:t>模型</a:t>
            </a:r>
            <a:r>
              <a:rPr lang="zh-CN" altLang="en-US">
                <a:latin typeface="DY82+ZKJGQm-102"/>
              </a:rPr>
              <a:t>、</a:t>
            </a:r>
            <a:r>
              <a:rPr lang="zh-CN" altLang="en-US">
                <a:latin typeface="FZSSK--GBK1-00+ZKJGQX-11"/>
              </a:rPr>
              <a:t>质</a:t>
            </a:r>
            <a:r>
              <a:rPr lang="zh-CN" altLang="en-US">
                <a:latin typeface="FZSSK--GBK1-00+ZKJGQX-13"/>
              </a:rPr>
              <a:t>点</a:t>
            </a:r>
            <a:r>
              <a:rPr lang="zh-CN" altLang="en-US">
                <a:latin typeface="DY2+ZKJGQW-4"/>
              </a:rPr>
              <a:t>－</a:t>
            </a:r>
            <a:r>
              <a:rPr lang="zh-CN" altLang="en-US">
                <a:latin typeface="FZSSK--GBK1-00+ZKJGQd-55"/>
              </a:rPr>
              <a:t>张</a:t>
            </a:r>
            <a:r>
              <a:rPr lang="zh-CN" altLang="en-US">
                <a:latin typeface="SSJ4+ZKJGQW-1"/>
              </a:rPr>
              <a:t>量</a:t>
            </a:r>
            <a:r>
              <a:rPr lang="zh-CN" altLang="en-US" smtClean="0">
                <a:latin typeface="SSJ4+ZKJGQW-1"/>
              </a:rPr>
              <a:t>模型</a:t>
            </a:r>
            <a:r>
              <a:rPr lang="zh-CN" altLang="en-US">
                <a:latin typeface="DY82+ZKJGQm-102"/>
              </a:rPr>
              <a:t>、</a:t>
            </a:r>
            <a:r>
              <a:rPr lang="zh-CN" altLang="en-US">
                <a:latin typeface="FZSSK--GBK1-00+ZKJGQX-13"/>
              </a:rPr>
              <a:t>有</a:t>
            </a:r>
            <a:r>
              <a:rPr lang="zh-CN" altLang="en-US">
                <a:latin typeface="FZSSK--GBK1-00+ZKJGQY-22"/>
              </a:rPr>
              <a:t>限</a:t>
            </a:r>
            <a:r>
              <a:rPr lang="zh-CN" altLang="en-US">
                <a:latin typeface="FZSSK--GBK1-00+ZKJGQa-35"/>
              </a:rPr>
              <a:t>元</a:t>
            </a:r>
            <a:r>
              <a:rPr lang="zh-CN" altLang="en-US">
                <a:latin typeface="SSJ4+ZKJGQW-1"/>
              </a:rPr>
              <a:t>模型和</a:t>
            </a:r>
            <a:r>
              <a:rPr lang="zh-CN" altLang="en-US">
                <a:latin typeface="FZSSK--GBK1-00+ZKJGQY-22"/>
              </a:rPr>
              <a:t>边</a:t>
            </a:r>
            <a:r>
              <a:rPr lang="zh-CN" altLang="en-US">
                <a:latin typeface="FZSSK--GBK1-00+ZKJGQa-35"/>
              </a:rPr>
              <a:t>界元</a:t>
            </a:r>
            <a:r>
              <a:rPr lang="zh-CN" altLang="en-US">
                <a:latin typeface="SSJ4+ZKJGQW-1"/>
              </a:rPr>
              <a:t>模型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7544" y="4377878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latin typeface="FZSSK--GBK1-00+ZKJGQX-11"/>
              </a:rPr>
              <a:t>柔</a:t>
            </a:r>
            <a:r>
              <a:rPr lang="zh-CN" altLang="en-US" b="1">
                <a:latin typeface="SSJ4+ZKJGQW-1"/>
              </a:rPr>
              <a:t>性</a:t>
            </a:r>
            <a:r>
              <a:rPr lang="zh-CN" altLang="en-US" b="1">
                <a:latin typeface="FZSSK--GBK1-00+ZKJGQX-11"/>
              </a:rPr>
              <a:t>形变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57620" y="3117458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层次包围盒 </a:t>
            </a:r>
          </a:p>
        </p:txBody>
      </p:sp>
    </p:spTree>
    <p:extLst>
      <p:ext uri="{BB962C8B-B14F-4D97-AF65-F5344CB8AC3E}">
        <p14:creationId xmlns:p14="http://schemas.microsoft.com/office/powerpoint/2010/main" val="13830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61BAB-3526-4741-8D9D-D60D5B67DF67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16632"/>
            <a:ext cx="251383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Leap Motion</a:t>
            </a:r>
            <a:r>
              <a:rPr lang="zh-CN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交互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4438713" y="2942387"/>
            <a:ext cx="3507616" cy="3046106"/>
            <a:chOff x="4152833" y="1967082"/>
            <a:chExt cx="3507616" cy="3046106"/>
          </a:xfrm>
        </p:grpSpPr>
        <p:pic>
          <p:nvPicPr>
            <p:cNvPr id="44" name="Picture 2" descr="“heart”的图片搜索结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127" l="0" r="100000">
                          <a14:backgroundMark x1="15200" y1="19651" x2="15200" y2="19651"/>
                          <a14:backgroundMark x1="12000" y1="37555" x2="12000" y2="37555"/>
                          <a14:backgroundMark x1="15200" y1="58079" x2="15200" y2="58079"/>
                          <a14:backgroundMark x1="12000" y1="69432" x2="12000" y2="69432"/>
                          <a14:backgroundMark x1="10400" y1="74672" x2="10400" y2="74672"/>
                          <a14:backgroundMark x1="22800" y1="78166" x2="22800" y2="78166"/>
                          <a14:backgroundMark x1="9600" y1="43668" x2="9600" y2="43668"/>
                          <a14:backgroundMark x1="8400" y1="24017" x2="8400" y2="24017"/>
                          <a14:backgroundMark x1="23200" y1="9170" x2="23200" y2="9170"/>
                          <a14:backgroundMark x1="67200" y1="21397" x2="67200" y2="21397"/>
                          <a14:backgroundMark x1="78400" y1="12664" x2="78400" y2="12664"/>
                          <a14:backgroundMark x1="37600" y1="3057" x2="37600" y2="30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2420888"/>
              <a:ext cx="2381250" cy="2181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组合 4"/>
            <p:cNvGrpSpPr/>
            <p:nvPr/>
          </p:nvGrpSpPr>
          <p:grpSpPr>
            <a:xfrm>
              <a:off x="4152833" y="1994586"/>
              <a:ext cx="1746116" cy="3016140"/>
              <a:chOff x="3263131" y="1704695"/>
              <a:chExt cx="1953060" cy="2785508"/>
            </a:xfrm>
          </p:grpSpPr>
          <p:sp>
            <p:nvSpPr>
              <p:cNvPr id="6" name="立方体 5"/>
              <p:cNvSpPr/>
              <p:nvPr/>
            </p:nvSpPr>
            <p:spPr>
              <a:xfrm>
                <a:off x="3267465" y="1704695"/>
                <a:ext cx="1930705" cy="2785508"/>
              </a:xfrm>
              <a:prstGeom prst="cube">
                <a:avLst>
                  <a:gd name="adj" fmla="val 48401"/>
                </a:avLst>
              </a:prstGeom>
              <a:solidFill>
                <a:srgbClr val="5B9BD5">
                  <a:alpha val="12941"/>
                </a:srgb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/>
                <a:endParaRPr lang="zh-CN" alt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3263131" y="1704695"/>
                <a:ext cx="1953060" cy="2785507"/>
                <a:chOff x="6899465" y="1205101"/>
                <a:chExt cx="1953060" cy="2785507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 flipH="1" flipV="1">
                  <a:off x="7818213" y="3048046"/>
                  <a:ext cx="1034312" cy="17504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818213" y="1205101"/>
                  <a:ext cx="0" cy="1842945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组合 9"/>
                <p:cNvGrpSpPr/>
                <p:nvPr/>
              </p:nvGrpSpPr>
              <p:grpSpPr>
                <a:xfrm>
                  <a:off x="6899465" y="1205101"/>
                  <a:ext cx="1930705" cy="2785507"/>
                  <a:chOff x="7915054" y="1645121"/>
                  <a:chExt cx="1930705" cy="2785507"/>
                </a:xfrm>
              </p:grpSpPr>
              <p:sp>
                <p:nvSpPr>
                  <p:cNvPr id="12" name="立方体 11"/>
                  <p:cNvSpPr/>
                  <p:nvPr/>
                </p:nvSpPr>
                <p:spPr>
                  <a:xfrm>
                    <a:off x="7915054" y="2266550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立方体 12"/>
                  <p:cNvSpPr/>
                  <p:nvPr/>
                </p:nvSpPr>
                <p:spPr>
                  <a:xfrm>
                    <a:off x="7915054" y="3191608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" name="立方体 13"/>
                  <p:cNvSpPr/>
                  <p:nvPr/>
                </p:nvSpPr>
                <p:spPr>
                  <a:xfrm>
                    <a:off x="8226204" y="1955923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" name="立方体 14"/>
                  <p:cNvSpPr/>
                  <p:nvPr/>
                </p:nvSpPr>
                <p:spPr>
                  <a:xfrm>
                    <a:off x="8226204" y="288098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立方体 15"/>
                  <p:cNvSpPr/>
                  <p:nvPr/>
                </p:nvSpPr>
                <p:spPr>
                  <a:xfrm>
                    <a:off x="8537354" y="164512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" name="立方体 16"/>
                  <p:cNvSpPr/>
                  <p:nvPr/>
                </p:nvSpPr>
                <p:spPr>
                  <a:xfrm>
                    <a:off x="8537354" y="2570179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11" name="直接连接符 10"/>
                <p:cNvCxnSpPr/>
                <p:nvPr/>
              </p:nvCxnSpPr>
              <p:spPr>
                <a:xfrm flipH="1">
                  <a:off x="6899465" y="3065550"/>
                  <a:ext cx="918748" cy="925058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组合 44"/>
            <p:cNvGrpSpPr/>
            <p:nvPr/>
          </p:nvGrpSpPr>
          <p:grpSpPr>
            <a:xfrm>
              <a:off x="5934317" y="1967082"/>
              <a:ext cx="1726132" cy="3018730"/>
              <a:chOff x="3263129" y="1702302"/>
              <a:chExt cx="1930707" cy="2787900"/>
            </a:xfrm>
          </p:grpSpPr>
          <p:sp>
            <p:nvSpPr>
              <p:cNvPr id="46" name="立方体 45"/>
              <p:cNvSpPr/>
              <p:nvPr/>
            </p:nvSpPr>
            <p:spPr>
              <a:xfrm>
                <a:off x="3263129" y="1702302"/>
                <a:ext cx="1930706" cy="2785507"/>
              </a:xfrm>
              <a:prstGeom prst="cube">
                <a:avLst>
                  <a:gd name="adj" fmla="val 48401"/>
                </a:avLst>
              </a:prstGeom>
              <a:solidFill>
                <a:schemeClr val="accent1">
                  <a:lumMod val="20000"/>
                  <a:lumOff val="80000"/>
                  <a:alpha val="12941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/>
                <a:endParaRPr lang="zh-CN" alt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3263131" y="1704695"/>
                <a:ext cx="1930705" cy="2785507"/>
                <a:chOff x="6899465" y="1205101"/>
                <a:chExt cx="1930705" cy="2785507"/>
              </a:xfrm>
            </p:grpSpPr>
            <p:cxnSp>
              <p:nvCxnSpPr>
                <p:cNvPr id="48" name="直接连接符 47"/>
                <p:cNvCxnSpPr/>
                <p:nvPr/>
              </p:nvCxnSpPr>
              <p:spPr>
                <a:xfrm>
                  <a:off x="7834071" y="1205101"/>
                  <a:ext cx="0" cy="1842945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" name="组合 48"/>
                <p:cNvGrpSpPr/>
                <p:nvPr/>
              </p:nvGrpSpPr>
              <p:grpSpPr>
                <a:xfrm>
                  <a:off x="6899465" y="1205101"/>
                  <a:ext cx="1930705" cy="2785507"/>
                  <a:chOff x="7915054" y="1645121"/>
                  <a:chExt cx="1930705" cy="2785507"/>
                </a:xfrm>
              </p:grpSpPr>
              <p:sp>
                <p:nvSpPr>
                  <p:cNvPr id="51" name="立方体 50"/>
                  <p:cNvSpPr/>
                  <p:nvPr/>
                </p:nvSpPr>
                <p:spPr>
                  <a:xfrm>
                    <a:off x="7915054" y="2266550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" name="立方体 51"/>
                  <p:cNvSpPr/>
                  <p:nvPr/>
                </p:nvSpPr>
                <p:spPr>
                  <a:xfrm>
                    <a:off x="7915054" y="3191608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" name="立方体 52"/>
                  <p:cNvSpPr/>
                  <p:nvPr/>
                </p:nvSpPr>
                <p:spPr>
                  <a:xfrm>
                    <a:off x="8226204" y="1955923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4" name="立方体 53"/>
                  <p:cNvSpPr/>
                  <p:nvPr/>
                </p:nvSpPr>
                <p:spPr>
                  <a:xfrm>
                    <a:off x="8226204" y="288098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5" name="立方体 54"/>
                  <p:cNvSpPr/>
                  <p:nvPr/>
                </p:nvSpPr>
                <p:spPr>
                  <a:xfrm>
                    <a:off x="8537354" y="164512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" name="立方体 55"/>
                  <p:cNvSpPr/>
                  <p:nvPr/>
                </p:nvSpPr>
                <p:spPr>
                  <a:xfrm>
                    <a:off x="8537354" y="2570179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50" name="直接连接符 49"/>
                <p:cNvCxnSpPr/>
                <p:nvPr/>
              </p:nvCxnSpPr>
              <p:spPr>
                <a:xfrm flipH="1">
                  <a:off x="6899465" y="3065550"/>
                  <a:ext cx="918748" cy="925058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" name="组合 56"/>
            <p:cNvGrpSpPr/>
            <p:nvPr/>
          </p:nvGrpSpPr>
          <p:grpSpPr>
            <a:xfrm>
              <a:off x="5035885" y="1977637"/>
              <a:ext cx="1732888" cy="3035551"/>
              <a:chOff x="3255572" y="1699409"/>
              <a:chExt cx="1938264" cy="2803434"/>
            </a:xfrm>
          </p:grpSpPr>
          <p:sp>
            <p:nvSpPr>
              <p:cNvPr id="58" name="立方体 57"/>
              <p:cNvSpPr/>
              <p:nvPr/>
            </p:nvSpPr>
            <p:spPr>
              <a:xfrm>
                <a:off x="3255572" y="1717335"/>
                <a:ext cx="1930705" cy="2785508"/>
              </a:xfrm>
              <a:prstGeom prst="cube">
                <a:avLst>
                  <a:gd name="adj" fmla="val 48401"/>
                </a:avLst>
              </a:prstGeom>
              <a:solidFill>
                <a:schemeClr val="accent1">
                  <a:lumMod val="40000"/>
                  <a:lumOff val="60000"/>
                  <a:alpha val="12941"/>
                </a:schemeClr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/>
                <a:endParaRPr lang="zh-CN" altLang="en-US" sz="1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3263131" y="1699409"/>
                <a:ext cx="1930705" cy="2790793"/>
                <a:chOff x="6899465" y="1199815"/>
                <a:chExt cx="1930705" cy="2790793"/>
              </a:xfrm>
            </p:grpSpPr>
            <p:cxnSp>
              <p:nvCxnSpPr>
                <p:cNvPr id="60" name="直接连接符 59"/>
                <p:cNvCxnSpPr/>
                <p:nvPr/>
              </p:nvCxnSpPr>
              <p:spPr>
                <a:xfrm>
                  <a:off x="7828785" y="1205101"/>
                  <a:ext cx="0" cy="1842945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1" name="组合 60"/>
                <p:cNvGrpSpPr/>
                <p:nvPr/>
              </p:nvGrpSpPr>
              <p:grpSpPr>
                <a:xfrm>
                  <a:off x="6899465" y="1199815"/>
                  <a:ext cx="1930705" cy="2790793"/>
                  <a:chOff x="7915054" y="1639835"/>
                  <a:chExt cx="1930705" cy="2790793"/>
                </a:xfrm>
              </p:grpSpPr>
              <p:sp>
                <p:nvSpPr>
                  <p:cNvPr id="63" name="立方体 62"/>
                  <p:cNvSpPr/>
                  <p:nvPr/>
                </p:nvSpPr>
                <p:spPr>
                  <a:xfrm>
                    <a:off x="7915054" y="2266550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立方体 63"/>
                  <p:cNvSpPr/>
                  <p:nvPr/>
                </p:nvSpPr>
                <p:spPr>
                  <a:xfrm>
                    <a:off x="7915054" y="3191608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立方体 64"/>
                  <p:cNvSpPr/>
                  <p:nvPr/>
                </p:nvSpPr>
                <p:spPr>
                  <a:xfrm>
                    <a:off x="8226204" y="1955923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立方体 65"/>
                  <p:cNvSpPr/>
                  <p:nvPr/>
                </p:nvSpPr>
                <p:spPr>
                  <a:xfrm>
                    <a:off x="8226204" y="2880981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立方体 66"/>
                  <p:cNvSpPr/>
                  <p:nvPr/>
                </p:nvSpPr>
                <p:spPr>
                  <a:xfrm>
                    <a:off x="8537354" y="1639835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立方体 67"/>
                  <p:cNvSpPr/>
                  <p:nvPr/>
                </p:nvSpPr>
                <p:spPr>
                  <a:xfrm>
                    <a:off x="8537354" y="2570179"/>
                    <a:ext cx="1308405" cy="1239020"/>
                  </a:xfrm>
                  <a:prstGeom prst="cube">
                    <a:avLst/>
                  </a:prstGeom>
                  <a:noFill/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66"/>
                    <a:endParaRPr lang="zh-CN" altLang="en-US" sz="140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62" name="直接连接符 61"/>
                <p:cNvCxnSpPr/>
                <p:nvPr/>
              </p:nvCxnSpPr>
              <p:spPr>
                <a:xfrm flipH="1">
                  <a:off x="6899465" y="3065550"/>
                  <a:ext cx="918748" cy="925058"/>
                </a:xfrm>
                <a:prstGeom prst="line">
                  <a:avLst/>
                </a:prstGeom>
                <a:ln w="3175"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9" name="椭圆 68"/>
          <p:cNvSpPr>
            <a:spLocks/>
          </p:cNvSpPr>
          <p:nvPr/>
        </p:nvSpPr>
        <p:spPr>
          <a:xfrm rot="546212">
            <a:off x="513002" y="836018"/>
            <a:ext cx="396000" cy="396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箭头连接符 70"/>
          <p:cNvCxnSpPr>
            <a:stCxn id="69" idx="4"/>
            <a:endCxn id="79" idx="0"/>
          </p:cNvCxnSpPr>
          <p:nvPr/>
        </p:nvCxnSpPr>
        <p:spPr>
          <a:xfrm flipH="1">
            <a:off x="351182" y="1229524"/>
            <a:ext cx="328493" cy="1051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9" idx="4"/>
            <a:endCxn id="80" idx="0"/>
          </p:cNvCxnSpPr>
          <p:nvPr/>
        </p:nvCxnSpPr>
        <p:spPr>
          <a:xfrm>
            <a:off x="679675" y="1229524"/>
            <a:ext cx="259916" cy="1026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>
            <a:spLocks/>
          </p:cNvSpPr>
          <p:nvPr/>
        </p:nvSpPr>
        <p:spPr>
          <a:xfrm>
            <a:off x="153182" y="2280792"/>
            <a:ext cx="396000" cy="396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>
            <a:stCxn id="79" idx="4"/>
            <a:endCxn id="86" idx="7"/>
          </p:cNvCxnSpPr>
          <p:nvPr/>
        </p:nvCxnSpPr>
        <p:spPr>
          <a:xfrm flipH="1">
            <a:off x="214124" y="2676792"/>
            <a:ext cx="137058" cy="1142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9" idx="4"/>
            <a:endCxn id="87" idx="0"/>
          </p:cNvCxnSpPr>
          <p:nvPr/>
        </p:nvCxnSpPr>
        <p:spPr>
          <a:xfrm>
            <a:off x="351182" y="2676792"/>
            <a:ext cx="214356" cy="1141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>
            <a:spLocks/>
          </p:cNvSpPr>
          <p:nvPr/>
        </p:nvSpPr>
        <p:spPr>
          <a:xfrm rot="19260228">
            <a:off x="-4586" y="3818140"/>
            <a:ext cx="396000" cy="396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>
            <a:spLocks/>
          </p:cNvSpPr>
          <p:nvPr/>
        </p:nvSpPr>
        <p:spPr>
          <a:xfrm>
            <a:off x="367538" y="3818140"/>
            <a:ext cx="396000" cy="396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56" name="组合 2055"/>
          <p:cNvGrpSpPr/>
          <p:nvPr/>
        </p:nvGrpSpPr>
        <p:grpSpPr>
          <a:xfrm rot="640855">
            <a:off x="617052" y="2307387"/>
            <a:ext cx="1100602" cy="1882281"/>
            <a:chOff x="1069730" y="2320632"/>
            <a:chExt cx="1100602" cy="1882281"/>
          </a:xfrm>
        </p:grpSpPr>
        <p:sp>
          <p:nvSpPr>
            <p:cNvPr id="80" name="椭圆 79"/>
            <p:cNvSpPr>
              <a:spLocks/>
            </p:cNvSpPr>
            <p:nvPr/>
          </p:nvSpPr>
          <p:spPr>
            <a:xfrm rot="20623554">
              <a:off x="1069730" y="2320632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箭头连接符 83"/>
            <p:cNvCxnSpPr>
              <a:stCxn id="80" idx="4"/>
              <a:endCxn id="91" idx="0"/>
            </p:cNvCxnSpPr>
            <p:nvPr/>
          </p:nvCxnSpPr>
          <p:spPr>
            <a:xfrm rot="20959145">
              <a:off x="1427221" y="2694317"/>
              <a:ext cx="49840" cy="11269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>
              <a:stCxn id="80" idx="4"/>
              <a:endCxn id="92" idx="1"/>
            </p:cNvCxnSpPr>
            <p:nvPr/>
          </p:nvCxnSpPr>
          <p:spPr>
            <a:xfrm rot="20959145">
              <a:off x="1418953" y="2670057"/>
              <a:ext cx="317634" cy="10627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>
              <a:spLocks/>
            </p:cNvSpPr>
            <p:nvPr/>
          </p:nvSpPr>
          <p:spPr>
            <a:xfrm>
              <a:off x="1383066" y="3806913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/>
            </p:cNvSpPr>
            <p:nvPr/>
          </p:nvSpPr>
          <p:spPr>
            <a:xfrm>
              <a:off x="1774332" y="3636216"/>
              <a:ext cx="396000" cy="39600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1" name="文本框 120"/>
          <p:cNvSpPr txBox="1"/>
          <p:nvPr/>
        </p:nvSpPr>
        <p:spPr>
          <a:xfrm>
            <a:off x="-1793" y="5442789"/>
            <a:ext cx="267583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smtClean="0"/>
              <a:t>模型的八叉树：</a:t>
            </a:r>
            <a:endParaRPr lang="en-US" altLang="zh-CN" b="1" smtClean="0"/>
          </a:p>
          <a:p>
            <a:pPr algn="ctr">
              <a:lnSpc>
                <a:spcPct val="150000"/>
              </a:lnSpc>
            </a:pPr>
            <a:r>
              <a:rPr lang="zh-CN" altLang="en-US" b="1" smtClean="0"/>
              <a:t>空间复杂度</a:t>
            </a:r>
            <a:r>
              <a:rPr lang="en-US" altLang="zh-CN" b="1" smtClean="0"/>
              <a:t>N</a:t>
            </a:r>
            <a:r>
              <a:rPr lang="zh-CN" altLang="en-US" b="1" smtClean="0"/>
              <a:t>；</a:t>
            </a:r>
            <a:endParaRPr lang="en-US" altLang="zh-CN" b="1" smtClean="0"/>
          </a:p>
          <a:p>
            <a:pPr algn="ctr">
              <a:lnSpc>
                <a:spcPct val="150000"/>
              </a:lnSpc>
            </a:pPr>
            <a:endParaRPr lang="zh-CN" altLang="en-US" b="1"/>
          </a:p>
        </p:txBody>
      </p:sp>
      <p:pic>
        <p:nvPicPr>
          <p:cNvPr id="122" name="图片 1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600246" y="4417254"/>
            <a:ext cx="2653651" cy="1201037"/>
          </a:xfrm>
          <a:prstGeom prst="rect">
            <a:avLst/>
          </a:prstGeom>
        </p:spPr>
      </p:pic>
      <p:sp>
        <p:nvSpPr>
          <p:cNvPr id="158" name="矩形 157"/>
          <p:cNvSpPr/>
          <p:nvPr/>
        </p:nvSpPr>
        <p:spPr>
          <a:xfrm>
            <a:off x="2106719" y="660363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2106719" y="1130263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2106719" y="1600163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2106719" y="2070063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3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2106719" y="2539963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4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2106719" y="3009863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5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2106719" y="3479763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6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2106719" y="3949663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7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2093" name="图片 209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7826" y="5539809"/>
            <a:ext cx="2145740" cy="1275632"/>
          </a:xfrm>
          <a:prstGeom prst="rect">
            <a:avLst/>
          </a:prstGeom>
        </p:spPr>
      </p:pic>
      <p:cxnSp>
        <p:nvCxnSpPr>
          <p:cNvPr id="2096" name="曲线连接符 2095"/>
          <p:cNvCxnSpPr>
            <a:stCxn id="86" idx="3"/>
            <a:endCxn id="165" idx="1"/>
          </p:cNvCxnSpPr>
          <p:nvPr/>
        </p:nvCxnSpPr>
        <p:spPr>
          <a:xfrm rot="5400000" flipH="1" flipV="1">
            <a:off x="1125490" y="3231826"/>
            <a:ext cx="28441" cy="1934015"/>
          </a:xfrm>
          <a:prstGeom prst="curvedConnector4">
            <a:avLst>
              <a:gd name="adj1" fmla="val -2277346"/>
              <a:gd name="adj2" fmla="val 664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曲线连接符 196"/>
          <p:cNvCxnSpPr>
            <a:stCxn id="87" idx="4"/>
            <a:endCxn id="163" idx="1"/>
          </p:cNvCxnSpPr>
          <p:nvPr/>
        </p:nvCxnSpPr>
        <p:spPr>
          <a:xfrm rot="5400000" flipH="1" flipV="1">
            <a:off x="851464" y="2958886"/>
            <a:ext cx="969327" cy="1541181"/>
          </a:xfrm>
          <a:prstGeom prst="curvedConnector4">
            <a:avLst>
              <a:gd name="adj1" fmla="val -13757"/>
              <a:gd name="adj2" fmla="val 762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曲线连接符 201"/>
          <p:cNvCxnSpPr>
            <a:stCxn id="86" idx="3"/>
            <a:endCxn id="162" idx="3"/>
          </p:cNvCxnSpPr>
          <p:nvPr/>
        </p:nvCxnSpPr>
        <p:spPr>
          <a:xfrm rot="5400000" flipH="1" flipV="1">
            <a:off x="817876" y="2129741"/>
            <a:ext cx="1438141" cy="2728486"/>
          </a:xfrm>
          <a:prstGeom prst="curvedConnector4">
            <a:avLst>
              <a:gd name="adj1" fmla="val -80878"/>
              <a:gd name="adj2" fmla="val 1104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曲线连接符 208"/>
          <p:cNvCxnSpPr>
            <a:stCxn id="87" idx="4"/>
            <a:endCxn id="158" idx="3"/>
          </p:cNvCxnSpPr>
          <p:nvPr/>
        </p:nvCxnSpPr>
        <p:spPr>
          <a:xfrm rot="5400000" flipH="1" flipV="1">
            <a:off x="73950" y="1386901"/>
            <a:ext cx="3318827" cy="2335652"/>
          </a:xfrm>
          <a:prstGeom prst="curvedConnector4">
            <a:avLst>
              <a:gd name="adj1" fmla="val -21812"/>
              <a:gd name="adj2" fmla="val 1212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曲线连接符 216"/>
          <p:cNvCxnSpPr>
            <a:stCxn id="91" idx="0"/>
            <a:endCxn id="161" idx="3"/>
          </p:cNvCxnSpPr>
          <p:nvPr/>
        </p:nvCxnSpPr>
        <p:spPr>
          <a:xfrm rot="5400000" flipH="1" flipV="1">
            <a:off x="1228614" y="2104426"/>
            <a:ext cx="1471988" cy="1873163"/>
          </a:xfrm>
          <a:prstGeom prst="curvedConnector4">
            <a:avLst>
              <a:gd name="adj1" fmla="val 41903"/>
              <a:gd name="adj2" fmla="val 1122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曲线连接符 222"/>
          <p:cNvCxnSpPr>
            <a:stCxn id="91" idx="0"/>
            <a:endCxn id="160" idx="1"/>
          </p:cNvCxnSpPr>
          <p:nvPr/>
        </p:nvCxnSpPr>
        <p:spPr>
          <a:xfrm rot="5400000" flipH="1" flipV="1">
            <a:off x="596429" y="2266711"/>
            <a:ext cx="1941888" cy="107869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/>
        </p:nvSpPr>
        <p:spPr>
          <a:xfrm>
            <a:off x="4553916" y="2193112"/>
            <a:ext cx="364875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smtClean="0"/>
              <a:t>Leap motion</a:t>
            </a:r>
            <a:r>
              <a:rPr lang="zh-CN" altLang="en-US" b="1" smtClean="0"/>
              <a:t>获取手指位置与速度</a:t>
            </a:r>
            <a:endParaRPr lang="en-US" altLang="zh-CN" b="1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8439" y="155372"/>
            <a:ext cx="3084918" cy="26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22325" y="92883"/>
            <a:ext cx="2659702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顶点广度优先遍历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3" name="Text Box 2"/>
          <p:cNvSpPr txBox="1">
            <a:spLocks noChangeArrowheads="1"/>
          </p:cNvSpPr>
          <p:nvPr/>
        </p:nvSpPr>
        <p:spPr bwMode="auto">
          <a:xfrm>
            <a:off x="-153773" y="963296"/>
            <a:ext cx="1512103" cy="52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rgbClr val="FF9900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无向图存储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39" y="1922951"/>
            <a:ext cx="3699172" cy="3706831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205044" y="189359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05044" y="236349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05044" y="283339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05044" y="330329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3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05044" y="377319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4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05044" y="424309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5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05044" y="471299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6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05044" y="518289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7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444627" y="1922951"/>
            <a:ext cx="457200" cy="393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444627" y="2392851"/>
            <a:ext cx="457200" cy="393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4444627" y="5250351"/>
            <a:ext cx="457200" cy="393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4444627" y="3303291"/>
            <a:ext cx="457200" cy="393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4444627" y="3773191"/>
            <a:ext cx="457200" cy="393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4444627" y="4243091"/>
            <a:ext cx="457200" cy="393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444627" y="4712991"/>
            <a:ext cx="457200" cy="393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4444627" y="2837351"/>
            <a:ext cx="457200" cy="393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>
            <a:spLocks noChangeAspect="1"/>
          </p:cNvSpPr>
          <p:nvPr/>
        </p:nvSpPr>
        <p:spPr>
          <a:xfrm>
            <a:off x="1331576" y="1926787"/>
            <a:ext cx="409373" cy="409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8" name="椭圆 97"/>
          <p:cNvSpPr>
            <a:spLocks noChangeAspect="1"/>
          </p:cNvSpPr>
          <p:nvPr/>
        </p:nvSpPr>
        <p:spPr>
          <a:xfrm>
            <a:off x="2255887" y="1926786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4" name="椭圆 153"/>
          <p:cNvSpPr>
            <a:spLocks noChangeAspect="1"/>
          </p:cNvSpPr>
          <p:nvPr/>
        </p:nvSpPr>
        <p:spPr>
          <a:xfrm>
            <a:off x="1793731" y="1926786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4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5" name="椭圆 154"/>
          <p:cNvSpPr>
            <a:spLocks noChangeAspect="1"/>
          </p:cNvSpPr>
          <p:nvPr/>
        </p:nvSpPr>
        <p:spPr>
          <a:xfrm>
            <a:off x="2718043" y="1926786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箭头连接符 155"/>
          <p:cNvCxnSpPr>
            <a:stCxn id="80" idx="3"/>
            <a:endCxn id="96" idx="2"/>
          </p:cNvCxnSpPr>
          <p:nvPr/>
        </p:nvCxnSpPr>
        <p:spPr>
          <a:xfrm>
            <a:off x="999515" y="2128541"/>
            <a:ext cx="332061" cy="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>
            <a:spLocks noChangeAspect="1"/>
          </p:cNvSpPr>
          <p:nvPr/>
        </p:nvSpPr>
        <p:spPr>
          <a:xfrm>
            <a:off x="1331576" y="2397420"/>
            <a:ext cx="409373" cy="409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5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2255887" y="2397419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9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1" name="椭圆 160"/>
          <p:cNvSpPr>
            <a:spLocks noChangeAspect="1"/>
          </p:cNvSpPr>
          <p:nvPr/>
        </p:nvSpPr>
        <p:spPr>
          <a:xfrm>
            <a:off x="1793731" y="2397419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6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2" name="椭圆 161"/>
          <p:cNvSpPr>
            <a:spLocks noChangeAspect="1"/>
          </p:cNvSpPr>
          <p:nvPr/>
        </p:nvSpPr>
        <p:spPr>
          <a:xfrm>
            <a:off x="2718043" y="2397419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箭头连接符 162"/>
          <p:cNvCxnSpPr>
            <a:stCxn id="81" idx="3"/>
            <a:endCxn id="157" idx="2"/>
          </p:cNvCxnSpPr>
          <p:nvPr/>
        </p:nvCxnSpPr>
        <p:spPr>
          <a:xfrm>
            <a:off x="999515" y="2598441"/>
            <a:ext cx="332061" cy="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椭圆 163"/>
          <p:cNvSpPr>
            <a:spLocks noChangeAspect="1"/>
          </p:cNvSpPr>
          <p:nvPr/>
        </p:nvSpPr>
        <p:spPr>
          <a:xfrm>
            <a:off x="1331576" y="2864388"/>
            <a:ext cx="409373" cy="409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</a:rPr>
              <a:t>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6" name="椭圆 165"/>
          <p:cNvSpPr>
            <a:spLocks noChangeAspect="1"/>
          </p:cNvSpPr>
          <p:nvPr/>
        </p:nvSpPr>
        <p:spPr>
          <a:xfrm>
            <a:off x="2255887" y="2864387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>
            <a:spLocks noChangeAspect="1"/>
          </p:cNvSpPr>
          <p:nvPr/>
        </p:nvSpPr>
        <p:spPr>
          <a:xfrm>
            <a:off x="1793731" y="2864387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9" name="椭圆 168"/>
          <p:cNvSpPr>
            <a:spLocks noChangeAspect="1"/>
          </p:cNvSpPr>
          <p:nvPr/>
        </p:nvSpPr>
        <p:spPr>
          <a:xfrm>
            <a:off x="2718043" y="2864387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0" name="直接箭头连接符 169"/>
          <p:cNvCxnSpPr>
            <a:endCxn id="164" idx="2"/>
          </p:cNvCxnSpPr>
          <p:nvPr/>
        </p:nvCxnSpPr>
        <p:spPr>
          <a:xfrm>
            <a:off x="999515" y="3066142"/>
            <a:ext cx="332061" cy="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椭圆 170"/>
          <p:cNvSpPr>
            <a:spLocks noChangeAspect="1"/>
          </p:cNvSpPr>
          <p:nvPr/>
        </p:nvSpPr>
        <p:spPr>
          <a:xfrm>
            <a:off x="1331576" y="3335021"/>
            <a:ext cx="409373" cy="409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>
            <a:spLocks noChangeAspect="1"/>
          </p:cNvSpPr>
          <p:nvPr/>
        </p:nvSpPr>
        <p:spPr>
          <a:xfrm>
            <a:off x="2255887" y="3335020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>
            <a:spLocks noChangeAspect="1"/>
          </p:cNvSpPr>
          <p:nvPr/>
        </p:nvSpPr>
        <p:spPr>
          <a:xfrm>
            <a:off x="1793731" y="3335020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>
            <a:spLocks noChangeAspect="1"/>
          </p:cNvSpPr>
          <p:nvPr/>
        </p:nvSpPr>
        <p:spPr>
          <a:xfrm>
            <a:off x="2718043" y="3335020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7" name="直接箭头连接符 176"/>
          <p:cNvCxnSpPr>
            <a:endCxn id="171" idx="2"/>
          </p:cNvCxnSpPr>
          <p:nvPr/>
        </p:nvCxnSpPr>
        <p:spPr>
          <a:xfrm>
            <a:off x="999515" y="3536042"/>
            <a:ext cx="332061" cy="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椭圆 177"/>
          <p:cNvSpPr>
            <a:spLocks noChangeAspect="1"/>
          </p:cNvSpPr>
          <p:nvPr/>
        </p:nvSpPr>
        <p:spPr>
          <a:xfrm>
            <a:off x="1331576" y="3813313"/>
            <a:ext cx="409373" cy="409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>
            <a:spLocks noChangeAspect="1"/>
          </p:cNvSpPr>
          <p:nvPr/>
        </p:nvSpPr>
        <p:spPr>
          <a:xfrm>
            <a:off x="2255887" y="3813312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>
            <a:spLocks noChangeAspect="1"/>
          </p:cNvSpPr>
          <p:nvPr/>
        </p:nvSpPr>
        <p:spPr>
          <a:xfrm>
            <a:off x="1793731" y="3813312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>
            <a:spLocks noChangeAspect="1"/>
          </p:cNvSpPr>
          <p:nvPr/>
        </p:nvSpPr>
        <p:spPr>
          <a:xfrm>
            <a:off x="2718043" y="3813312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4" name="直接箭头连接符 183"/>
          <p:cNvCxnSpPr>
            <a:endCxn id="178" idx="2"/>
          </p:cNvCxnSpPr>
          <p:nvPr/>
        </p:nvCxnSpPr>
        <p:spPr>
          <a:xfrm>
            <a:off x="999515" y="4015067"/>
            <a:ext cx="332061" cy="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椭圆 184"/>
          <p:cNvSpPr>
            <a:spLocks noChangeAspect="1"/>
          </p:cNvSpPr>
          <p:nvPr/>
        </p:nvSpPr>
        <p:spPr>
          <a:xfrm>
            <a:off x="1331576" y="4283946"/>
            <a:ext cx="409373" cy="409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>
            <a:spLocks noChangeAspect="1"/>
          </p:cNvSpPr>
          <p:nvPr/>
        </p:nvSpPr>
        <p:spPr>
          <a:xfrm>
            <a:off x="2255887" y="4283945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>
            <a:spLocks noChangeAspect="1"/>
          </p:cNvSpPr>
          <p:nvPr/>
        </p:nvSpPr>
        <p:spPr>
          <a:xfrm>
            <a:off x="1793731" y="4283945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>
            <a:spLocks noChangeAspect="1"/>
          </p:cNvSpPr>
          <p:nvPr/>
        </p:nvSpPr>
        <p:spPr>
          <a:xfrm>
            <a:off x="2718043" y="4283945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1" name="直接箭头连接符 190"/>
          <p:cNvCxnSpPr>
            <a:endCxn id="185" idx="2"/>
          </p:cNvCxnSpPr>
          <p:nvPr/>
        </p:nvCxnSpPr>
        <p:spPr>
          <a:xfrm>
            <a:off x="999515" y="4484967"/>
            <a:ext cx="332061" cy="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椭圆 191"/>
          <p:cNvSpPr>
            <a:spLocks noChangeAspect="1"/>
          </p:cNvSpPr>
          <p:nvPr/>
        </p:nvSpPr>
        <p:spPr>
          <a:xfrm>
            <a:off x="1337034" y="4763979"/>
            <a:ext cx="409373" cy="409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>
            <a:spLocks noChangeAspect="1"/>
          </p:cNvSpPr>
          <p:nvPr/>
        </p:nvSpPr>
        <p:spPr>
          <a:xfrm>
            <a:off x="2261345" y="4763978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>
            <a:spLocks noChangeAspect="1"/>
          </p:cNvSpPr>
          <p:nvPr/>
        </p:nvSpPr>
        <p:spPr>
          <a:xfrm>
            <a:off x="1799189" y="4763978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>
            <a:spLocks noChangeAspect="1"/>
          </p:cNvSpPr>
          <p:nvPr/>
        </p:nvSpPr>
        <p:spPr>
          <a:xfrm>
            <a:off x="2723501" y="4763978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8" name="直接箭头连接符 197"/>
          <p:cNvCxnSpPr>
            <a:endCxn id="192" idx="2"/>
          </p:cNvCxnSpPr>
          <p:nvPr/>
        </p:nvCxnSpPr>
        <p:spPr>
          <a:xfrm>
            <a:off x="1004973" y="4965733"/>
            <a:ext cx="332061" cy="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椭圆 198"/>
          <p:cNvSpPr>
            <a:spLocks noChangeAspect="1"/>
          </p:cNvSpPr>
          <p:nvPr/>
        </p:nvSpPr>
        <p:spPr>
          <a:xfrm>
            <a:off x="1337034" y="5234612"/>
            <a:ext cx="409373" cy="409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椭圆 200"/>
          <p:cNvSpPr>
            <a:spLocks noChangeAspect="1"/>
          </p:cNvSpPr>
          <p:nvPr/>
        </p:nvSpPr>
        <p:spPr>
          <a:xfrm>
            <a:off x="2261345" y="5234611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>
            <a:spLocks noChangeAspect="1"/>
          </p:cNvSpPr>
          <p:nvPr/>
        </p:nvSpPr>
        <p:spPr>
          <a:xfrm>
            <a:off x="1799189" y="5234611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>
            <a:spLocks noChangeAspect="1"/>
          </p:cNvSpPr>
          <p:nvPr/>
        </p:nvSpPr>
        <p:spPr>
          <a:xfrm>
            <a:off x="2723501" y="5234611"/>
            <a:ext cx="410572" cy="410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箭头连接符 204"/>
          <p:cNvCxnSpPr>
            <a:endCxn id="199" idx="2"/>
          </p:cNvCxnSpPr>
          <p:nvPr/>
        </p:nvCxnSpPr>
        <p:spPr>
          <a:xfrm>
            <a:off x="1004973" y="5435633"/>
            <a:ext cx="332061" cy="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/>
          <p:cNvSpPr/>
          <p:nvPr/>
        </p:nvSpPr>
        <p:spPr>
          <a:xfrm>
            <a:off x="3524995" y="188485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0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3524995" y="235475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3524995" y="282465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3524995" y="329455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3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3524995" y="376445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4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1" name="矩形 210"/>
          <p:cNvSpPr/>
          <p:nvPr/>
        </p:nvSpPr>
        <p:spPr>
          <a:xfrm>
            <a:off x="3524995" y="423435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5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3524995" y="470425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6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3524995" y="5174151"/>
            <a:ext cx="794471" cy="469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ysClr val="windowText" lastClr="000000"/>
                </a:solidFill>
              </a:rPr>
              <a:t>顶点</a:t>
            </a:r>
            <a:r>
              <a:rPr lang="en-US" altLang="zh-CN" dirty="0" smtClean="0">
                <a:solidFill>
                  <a:sysClr val="windowText" lastClr="000000"/>
                </a:solidFill>
              </a:rPr>
              <a:t>7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直接箭头连接符 11"/>
          <p:cNvCxnSpPr>
            <a:stCxn id="223" idx="2"/>
            <a:endCxn id="80" idx="0"/>
          </p:cNvCxnSpPr>
          <p:nvPr/>
        </p:nvCxnSpPr>
        <p:spPr>
          <a:xfrm>
            <a:off x="602279" y="1492688"/>
            <a:ext cx="1" cy="400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 Box 2"/>
          <p:cNvSpPr txBox="1">
            <a:spLocks noChangeArrowheads="1"/>
          </p:cNvSpPr>
          <p:nvPr/>
        </p:nvSpPr>
        <p:spPr bwMode="auto">
          <a:xfrm>
            <a:off x="3128615" y="975832"/>
            <a:ext cx="1587401" cy="52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rgbClr val="FF9900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sz="2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是否访问过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15" name="直接箭头连接符 214"/>
          <p:cNvCxnSpPr>
            <a:stCxn id="214" idx="2"/>
            <a:endCxn id="206" idx="0"/>
          </p:cNvCxnSpPr>
          <p:nvPr/>
        </p:nvCxnSpPr>
        <p:spPr>
          <a:xfrm flipH="1">
            <a:off x="3922231" y="1505224"/>
            <a:ext cx="85" cy="3796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13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61BAB-3526-4741-8D9D-D60D5B67DF67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2625" y="92883"/>
            <a:ext cx="203132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力传导的实现</a:t>
            </a:r>
            <a:endParaRPr lang="zh-CN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223" name="Text Box 2"/>
          <p:cNvSpPr txBox="1">
            <a:spLocks noChangeArrowheads="1"/>
          </p:cNvSpPr>
          <p:nvPr/>
        </p:nvSpPr>
        <p:spPr bwMode="auto">
          <a:xfrm>
            <a:off x="1970275" y="2787115"/>
            <a:ext cx="2762943" cy="65365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rgbClr val="FF9900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边界候选点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86667" y="7245424"/>
            <a:ext cx="9046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术中</a:t>
            </a:r>
            <a:r>
              <a:rPr lang="zh-CN" altLang="zh-CN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局部</a:t>
            </a:r>
            <a:r>
              <a:rPr lang="zh-CN" altLang="en-US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病灶数据与术前医学影像数据融合</a:t>
            </a:r>
            <a:endParaRPr lang="en-US" altLang="zh-CN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0" name="Text Box 2"/>
          <p:cNvSpPr txBox="1">
            <a:spLocks noChangeArrowheads="1"/>
          </p:cNvSpPr>
          <p:nvPr/>
        </p:nvSpPr>
        <p:spPr bwMode="auto">
          <a:xfrm>
            <a:off x="1970275" y="3738072"/>
            <a:ext cx="2757958" cy="65365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rgbClr val="FF9900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边界点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1" name="Text Box 2"/>
          <p:cNvSpPr txBox="1">
            <a:spLocks noChangeArrowheads="1"/>
          </p:cNvSpPr>
          <p:nvPr/>
        </p:nvSpPr>
        <p:spPr bwMode="auto">
          <a:xfrm>
            <a:off x="1970275" y="4647084"/>
            <a:ext cx="2762944" cy="65365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rgbClr val="FF9900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边界内邻近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7" name="曲线连接符 6"/>
          <p:cNvCxnSpPr>
            <a:stCxn id="223" idx="1"/>
            <a:endCxn id="80" idx="1"/>
          </p:cNvCxnSpPr>
          <p:nvPr/>
        </p:nvCxnSpPr>
        <p:spPr>
          <a:xfrm rot="10800000" flipV="1">
            <a:off x="1970275" y="3113943"/>
            <a:ext cx="12700" cy="950957"/>
          </a:xfrm>
          <a:prstGeom prst="curvedConnector3">
            <a:avLst>
              <a:gd name="adj1" fmla="val 2700000"/>
            </a:avLst>
          </a:prstGeom>
          <a:ln w="28575">
            <a:solidFill>
              <a:srgbClr val="4302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80" idx="3"/>
            <a:endCxn id="81" idx="3"/>
          </p:cNvCxnSpPr>
          <p:nvPr/>
        </p:nvCxnSpPr>
        <p:spPr>
          <a:xfrm>
            <a:off x="4728233" y="4064901"/>
            <a:ext cx="4986" cy="909012"/>
          </a:xfrm>
          <a:prstGeom prst="curvedConnector3">
            <a:avLst>
              <a:gd name="adj1" fmla="val 7359326"/>
            </a:avLst>
          </a:prstGeom>
          <a:ln w="28575">
            <a:solidFill>
              <a:srgbClr val="4302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Box 2"/>
          <p:cNvSpPr txBox="1">
            <a:spLocks noChangeArrowheads="1"/>
          </p:cNvSpPr>
          <p:nvPr/>
        </p:nvSpPr>
        <p:spPr bwMode="auto">
          <a:xfrm>
            <a:off x="1965290" y="1559826"/>
            <a:ext cx="2762943" cy="65365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rgbClr val="FF9900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•"/>
              <a:defRPr sz="28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zh-CN" alt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顶点集合</a:t>
            </a:r>
            <a:endParaRPr lang="zh-CN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9" name="直接箭头连接符 18"/>
          <p:cNvCxnSpPr>
            <a:stCxn id="95" idx="2"/>
            <a:endCxn id="223" idx="0"/>
          </p:cNvCxnSpPr>
          <p:nvPr/>
        </p:nvCxnSpPr>
        <p:spPr>
          <a:xfrm>
            <a:off x="3346762" y="2213483"/>
            <a:ext cx="4985" cy="573632"/>
          </a:xfrm>
          <a:prstGeom prst="straightConnector1">
            <a:avLst/>
          </a:prstGeom>
          <a:ln w="38100">
            <a:solidFill>
              <a:srgbClr val="4302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012160" y="2469449"/>
            <a:ext cx="1489720" cy="5736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速度</a:t>
            </a:r>
            <a:endParaRPr lang="zh-CN" altLang="en-US" sz="2800"/>
          </a:p>
        </p:txBody>
      </p:sp>
      <p:sp>
        <p:nvSpPr>
          <p:cNvPr id="102" name="矩形 101"/>
          <p:cNvSpPr/>
          <p:nvPr/>
        </p:nvSpPr>
        <p:spPr>
          <a:xfrm>
            <a:off x="6012160" y="3322532"/>
            <a:ext cx="1489720" cy="5736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加速度</a:t>
            </a:r>
            <a:endParaRPr lang="zh-CN" altLang="en-US" sz="2800"/>
          </a:p>
        </p:txBody>
      </p:sp>
      <p:sp>
        <p:nvSpPr>
          <p:cNvPr id="103" name="矩形 102"/>
          <p:cNvSpPr/>
          <p:nvPr/>
        </p:nvSpPr>
        <p:spPr>
          <a:xfrm>
            <a:off x="6012160" y="4169058"/>
            <a:ext cx="1489720" cy="5736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力量</a:t>
            </a:r>
            <a:endParaRPr lang="zh-CN" altLang="en-US" sz="2800"/>
          </a:p>
        </p:txBody>
      </p:sp>
      <p:sp>
        <p:nvSpPr>
          <p:cNvPr id="24" name="左大括号 23"/>
          <p:cNvSpPr/>
          <p:nvPr/>
        </p:nvSpPr>
        <p:spPr>
          <a:xfrm>
            <a:off x="5459658" y="1921624"/>
            <a:ext cx="515467" cy="3489851"/>
          </a:xfrm>
          <a:prstGeom prst="leftBrace">
            <a:avLst>
              <a:gd name="adj1" fmla="val 8392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6012160" y="5063008"/>
            <a:ext cx="1489720" cy="5736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mtClean="0"/>
              <a:t>位移</a:t>
            </a:r>
            <a:endParaRPr lang="zh-CN" altLang="en-US" sz="2800"/>
          </a:p>
        </p:txBody>
      </p:sp>
      <p:sp>
        <p:nvSpPr>
          <p:cNvPr id="25" name="虚尾箭头 24"/>
          <p:cNvSpPr/>
          <p:nvPr/>
        </p:nvSpPr>
        <p:spPr>
          <a:xfrm rot="20651393" flipH="1">
            <a:off x="4765268" y="3653747"/>
            <a:ext cx="665736" cy="390633"/>
          </a:xfrm>
          <a:prstGeom prst="strip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虚尾箭头 106"/>
          <p:cNvSpPr/>
          <p:nvPr/>
        </p:nvSpPr>
        <p:spPr>
          <a:xfrm rot="1071042" flipH="1">
            <a:off x="4789231" y="3254519"/>
            <a:ext cx="665736" cy="390633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虚尾箭头 107"/>
          <p:cNvSpPr/>
          <p:nvPr/>
        </p:nvSpPr>
        <p:spPr>
          <a:xfrm rot="20651393" flipH="1">
            <a:off x="4768854" y="3654383"/>
            <a:ext cx="665736" cy="390633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5975124" y="1699633"/>
            <a:ext cx="1526755" cy="5736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质量</a:t>
            </a:r>
          </a:p>
        </p:txBody>
      </p:sp>
      <p:cxnSp>
        <p:nvCxnSpPr>
          <p:cNvPr id="110" name="曲线连接符 109"/>
          <p:cNvCxnSpPr>
            <a:stCxn id="81" idx="2"/>
            <a:endCxn id="95" idx="0"/>
          </p:cNvCxnSpPr>
          <p:nvPr/>
        </p:nvCxnSpPr>
        <p:spPr>
          <a:xfrm rot="5400000" flipH="1">
            <a:off x="1478797" y="3427792"/>
            <a:ext cx="3740915" cy="4985"/>
          </a:xfrm>
          <a:prstGeom prst="curvedConnector5">
            <a:avLst>
              <a:gd name="adj1" fmla="val -11203"/>
              <a:gd name="adj2" fmla="val 45773460"/>
              <a:gd name="adj3" fmla="val 111203"/>
            </a:avLst>
          </a:prstGeom>
          <a:ln w="28575">
            <a:solidFill>
              <a:srgbClr val="4302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9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066398" y="5590475"/>
            <a:ext cx="2133600" cy="476250"/>
          </a:xfrm>
        </p:spPr>
        <p:txBody>
          <a:bodyPr/>
          <a:lstStyle/>
          <a:p>
            <a:fld id="{8A561BAB-3526-4741-8D9D-D60D5B67DF67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2064" y="833781"/>
            <a:ext cx="60483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  <a:defRPr/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软组织变形模型、生理性质相关参数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7039" y="3565683"/>
            <a:ext cx="5858811" cy="2575392"/>
            <a:chOff x="297365" y="2070729"/>
            <a:chExt cx="6723063" cy="2955296"/>
          </a:xfrm>
        </p:grpSpPr>
        <p:pic>
          <p:nvPicPr>
            <p:cNvPr id="5" name="图片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365" y="2070729"/>
              <a:ext cx="6723063" cy="247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内容占位符 2"/>
            <p:cNvSpPr>
              <a:spLocks/>
            </p:cNvSpPr>
            <p:nvPr/>
          </p:nvSpPr>
          <p:spPr bwMode="auto">
            <a:xfrm>
              <a:off x="297365" y="4587875"/>
              <a:ext cx="5864225" cy="43815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912813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1563"/>
                </a:lnSpc>
                <a:spcBef>
                  <a:spcPts val="1000"/>
                </a:spcBef>
                <a:buFontTx/>
                <a:buNone/>
              </a:pPr>
              <a:r>
                <a:rPr lang="en-US" altLang="zh-CN" sz="160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Arial" panose="020B0604020202020204" pitchFamily="34" charset="0"/>
                </a:rPr>
                <a:t>Developed-Mass-Spring</a:t>
              </a:r>
            </a:p>
          </p:txBody>
        </p:sp>
      </p:grp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5653369" y="677718"/>
            <a:ext cx="1439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E = 75kPa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v </a:t>
            </a:r>
            <a:r>
              <a:rPr lang="en-US" altLang="zh-CN" sz="1800" dirty="0">
                <a:solidFill>
                  <a:srgbClr val="FF0000"/>
                </a:solidFill>
              </a:rPr>
              <a:t>= 0.3~0.5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9" y="2165683"/>
            <a:ext cx="5752381" cy="14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760" y="2356317"/>
            <a:ext cx="1419683" cy="8542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75" y="1520596"/>
            <a:ext cx="5238095" cy="5523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875" y="1401121"/>
            <a:ext cx="2438095" cy="723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188277" y="3501008"/>
                <a:ext cx="3004339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smtClean="0">
                    <a:latin typeface="+mn-ea"/>
                    <a:ea typeface="+mn-ea"/>
                  </a:rPr>
                  <a:t>f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： 两点之间的力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r>
                  <a:rPr lang="en-US" altLang="zh-CN" b="1" dirty="0" smtClean="0">
                    <a:latin typeface="+mn-ea"/>
                    <a:ea typeface="+mn-ea"/>
                  </a:rPr>
                  <a:t>a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：加速度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r>
                  <a:rPr lang="en-US" altLang="zh-CN" b="1" dirty="0" smtClean="0">
                    <a:latin typeface="+mn-ea"/>
                    <a:ea typeface="+mn-ea"/>
                  </a:rPr>
                  <a:t>m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：点的质量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r>
                  <a:rPr lang="en-US" altLang="zh-CN" b="1" dirty="0" smtClean="0">
                    <a:latin typeface="+mn-ea"/>
                    <a:ea typeface="+mn-ea"/>
                  </a:rPr>
                  <a:t>x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： 点的位移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𝛔</m:t>
                    </m:r>
                  </m:oMath>
                </a14:m>
                <a:r>
                  <a:rPr lang="zh-CN" altLang="en-US" b="1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心脏应力向量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𝛆</m:t>
                    </m:r>
                  </m:oMath>
                </a14:m>
                <a:r>
                  <a:rPr lang="zh-CN" altLang="en-US" b="1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应变</a:t>
                </a:r>
                <a:r>
                  <a:rPr lang="zh-CN" altLang="zh-CN" b="1" dirty="0">
                    <a:latin typeface="+mn-ea"/>
                    <a:ea typeface="+mn-ea"/>
                  </a:rPr>
                  <a:t>向量</a:t>
                </a:r>
                <a:endParaRPr lang="en-US" altLang="zh-CN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𝛍</m:t>
                    </m:r>
                  </m:oMath>
                </a14:m>
                <a:r>
                  <a:rPr lang="zh-CN" altLang="en-US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b="1" dirty="0">
                    <a:latin typeface="+mn-ea"/>
                    <a:ea typeface="+mn-ea"/>
                    <a:cs typeface="Times New Roman" panose="02020603050405020304" pitchFamily="18" charset="0"/>
                  </a:rPr>
                  <a:t>四面体单元</a:t>
                </a:r>
                <a:r>
                  <a:rPr lang="zh-CN" altLang="zh-CN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位移</a:t>
                </a:r>
                <a:endParaRPr lang="en-US" altLang="zh-CN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en-US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单元应变矩阵</a:t>
                </a:r>
                <a:endParaRPr lang="en-US" altLang="zh-CN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r>
                  <a:rPr lang="en-US" altLang="zh-CN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M</a:t>
                </a:r>
                <a:r>
                  <a:rPr lang="zh-CN" altLang="en-US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生物</a:t>
                </a:r>
                <a:r>
                  <a:rPr lang="zh-CN" altLang="zh-CN" b="1" dirty="0">
                    <a:latin typeface="+mn-ea"/>
                    <a:ea typeface="+mn-ea"/>
                    <a:cs typeface="Times New Roman" panose="02020603050405020304" pitchFamily="18" charset="0"/>
                  </a:rPr>
                  <a:t>组织材料矩阵</a:t>
                </a:r>
                <a:endParaRPr lang="zh-CN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77" y="3501008"/>
                <a:ext cx="3004339" cy="2585323"/>
              </a:xfrm>
              <a:prstGeom prst="rect">
                <a:avLst/>
              </a:prstGeom>
              <a:blipFill rotWithShape="0">
                <a:blip r:embed="rId7"/>
                <a:stretch>
                  <a:fillRect l="-1623" t="-1179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638642" y="1177"/>
            <a:ext cx="2709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</a:rPr>
              <a:t>模型</a:t>
            </a:r>
            <a:r>
              <a:rPr lang="zh-CN" altLang="en-US" sz="2800" b="1" dirty="0">
                <a:solidFill>
                  <a:schemeClr val="bg1"/>
                </a:solidFill>
              </a:rPr>
              <a:t>建立与效果</a:t>
            </a:r>
          </a:p>
        </p:txBody>
      </p:sp>
    </p:spTree>
    <p:extLst>
      <p:ext uri="{BB962C8B-B14F-4D97-AF65-F5344CB8AC3E}">
        <p14:creationId xmlns:p14="http://schemas.microsoft.com/office/powerpoint/2010/main" val="371167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61BAB-3526-4741-8D9D-D60D5B67DF67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9282" t="11082"/>
          <a:stretch/>
        </p:blipFill>
        <p:spPr>
          <a:xfrm>
            <a:off x="1043608" y="1484784"/>
            <a:ext cx="3975494" cy="37444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3648" y="566124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做</a:t>
            </a:r>
            <a:r>
              <a:rPr lang="zh-CN" altLang="en-US" dirty="0" smtClean="0"/>
              <a:t>了一些琐碎的工作，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6705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Freeform 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913"/>
  <p:tag name="MH_LIBRARY" val="GRAPHIC"/>
  <p:tag name="MH_ORDER" val="Rectangle 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913"/>
  <p:tag name="MH_LIBRARY" val="GRAPHIC"/>
  <p:tag name="MH_ORDER" val="矩形 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913"/>
  <p:tag name="MH_LIBRARY" val="GRAPHIC"/>
  <p:tag name="MH_ORDER" val="Freeform 4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913"/>
  <p:tag name="MH_LIBRARY" val="GRAPHIC"/>
  <p:tag name="MH_ORDER" val="Rectangle 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矩形 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Freeform 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Rectangle 2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矩形 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Freeform 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Rectangle 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Rectangle 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文本框 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614"/>
  <p:tag name="MH_LIBRARY" val="GRAPHIC"/>
  <p:tag name="MH_ORDER" val="文本框 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913"/>
  <p:tag name="MH_LIBRARY" val="GRAPHIC"/>
  <p:tag name="MH_ORDER" val="矩形 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913"/>
  <p:tag name="MH_LIBRARY" val="GRAPHIC"/>
  <p:tag name="MH_ORDER" val="Freeform 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913"/>
  <p:tag name="MH_LIBRARY" val="GRAPHIC"/>
  <p:tag name="MH_ORDER" val="Rectangle 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913"/>
  <p:tag name="MH_LIBRARY" val="GRAPHIC"/>
  <p:tag name="MH_ORDER" val="矩形 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4204913"/>
  <p:tag name="MH_LIBRARY" val="GRAPHIC"/>
  <p:tag name="MH_ORDER" val="Freeform 26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16344</TotalTime>
  <Words>374</Words>
  <Application>Microsoft Office PowerPoint</Application>
  <PresentationFormat>全屏显示(4:3)</PresentationFormat>
  <Paragraphs>111</Paragraphs>
  <Slides>11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4" baseType="lpstr">
      <vt:lpstr>DY2+ZKJGQW-4</vt:lpstr>
      <vt:lpstr>DY82+ZKJGQm-102</vt:lpstr>
      <vt:lpstr>FZSSK--GBK1-00+ZKJGQa-35</vt:lpstr>
      <vt:lpstr>FZSSK--GBK1-00+ZKJGQd-55</vt:lpstr>
      <vt:lpstr>FZSSK--GBK1-00+ZKJGQf-63</vt:lpstr>
      <vt:lpstr>FZSSK--GBK1-00+ZKJGQj-79</vt:lpstr>
      <vt:lpstr>FZSSK--GBK1-00+ZKJGQk-92</vt:lpstr>
      <vt:lpstr>FZSSK--GBK1-00+ZKJGQX-11</vt:lpstr>
      <vt:lpstr>FZSSK--GBK1-00+ZKJGQX-13</vt:lpstr>
      <vt:lpstr>FZSSK--GBK1-00+ZKJGQY-22</vt:lpstr>
      <vt:lpstr>FZSSK--GBK1-00+ZKJGQY-25</vt:lpstr>
      <vt:lpstr>FZSSK--GBK1-00+ZKJGQZ-27</vt:lpstr>
      <vt:lpstr>Meiryo UI</vt:lpstr>
      <vt:lpstr>SSJ4+ZKJGQW-1</vt:lpstr>
      <vt:lpstr>黑体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默认设计模板</vt:lpstr>
      <vt:lpstr>大组会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Fan</dc:creator>
  <cp:lastModifiedBy>Guowen Chen</cp:lastModifiedBy>
  <cp:revision>683</cp:revision>
  <cp:lastPrinted>2015-09-09T08:40:57Z</cp:lastPrinted>
  <dcterms:created xsi:type="dcterms:W3CDTF">2014-02-02T13:41:16Z</dcterms:created>
  <dcterms:modified xsi:type="dcterms:W3CDTF">2018-02-26T03:26:41Z</dcterms:modified>
</cp:coreProperties>
</file>